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Lst>
  <p:notesMasterIdLst>
    <p:notesMasterId r:id="rId61"/>
  </p:notesMasterIdLst>
  <p:sldIdLst>
    <p:sldId id="256" r:id="rId5"/>
    <p:sldId id="257" r:id="rId6"/>
    <p:sldId id="258" r:id="rId7"/>
    <p:sldId id="259" r:id="rId8"/>
    <p:sldId id="261" r:id="rId9"/>
    <p:sldId id="260" r:id="rId10"/>
    <p:sldId id="308" r:id="rId11"/>
    <p:sldId id="309" r:id="rId12"/>
    <p:sldId id="310" r:id="rId13"/>
    <p:sldId id="311" r:id="rId14"/>
    <p:sldId id="307"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92000" cy="6858000"/>
  <p:notesSz cx="6858000" cy="9144000"/>
  <p:embeddedFontLst>
    <p:embeddedFont>
      <p:font typeface="Arial Narrow" panose="020B0606020202030204" pitchFamily="34" charset="0"/>
      <p:regular r:id="rId62"/>
      <p:bold r:id="rId63"/>
      <p:italic r:id="rId64"/>
      <p:boldItalic r:id="rId65"/>
    </p:embeddedFont>
    <p:embeddedFont>
      <p:font typeface="Roboto" panose="020B0604020202020204" charset="0"/>
      <p:regular r:id="rId66"/>
      <p:bold r:id="rId67"/>
      <p:italic r:id="rId68"/>
      <p:boldItalic r:id="rId69"/>
    </p:embeddedFont>
    <p:embeddedFont>
      <p:font typeface="Calibri"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B1575-205F-432F-883A-486A77775C44}">
  <a:tblStyle styleId="{AE2B1575-205F-432F-883A-486A77775C44}"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57" autoAdjust="0"/>
  </p:normalViewPr>
  <p:slideViewPr>
    <p:cSldViewPr snapToGrid="0">
      <p:cViewPr varScale="1">
        <p:scale>
          <a:sx n="75" d="100"/>
          <a:sy n="75" d="100"/>
        </p:scale>
        <p:origin x="6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901171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andrewmarsh.com/apps/releases/sunpath3d.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7048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82064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878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15825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962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421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38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5404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9" name="Shape 4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973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5964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20627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794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5666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5122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7057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5438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028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7325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6" name="Shape 5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2196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0807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0" name="Shape 5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2883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8354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1346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4" name="Shape 5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0463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8040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0" name="Shape 5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4008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0" name="Shape 5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8452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60977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4" name="Shape 5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222222"/>
              </a:buClr>
              <a:buSzPct val="25000"/>
              <a:buFont typeface="Arial"/>
              <a:buNone/>
            </a:pPr>
            <a:r>
              <a:rPr lang="en-US" sz="1050" b="0" i="0" u="none" strike="noStrike" cap="none">
                <a:solidFill>
                  <a:srgbClr val="222222"/>
                </a:solidFill>
                <a:highlight>
                  <a:srgbClr val="FFFFFF"/>
                </a:highlight>
                <a:latin typeface="Arial"/>
                <a:ea typeface="Arial"/>
                <a:cs typeface="Arial"/>
                <a:sym typeface="Arial"/>
              </a:rPr>
              <a:t>An Analemma is a diagram showing the motion of the Sun in the sky, as viewed from a fixed location on the Earth. </a:t>
            </a:r>
          </a:p>
          <a:p>
            <a:pPr marL="0" marR="0" lvl="0" indent="0" algn="l" rtl="0">
              <a:spcBef>
                <a:spcPts val="0"/>
              </a:spcBef>
              <a:spcAft>
                <a:spcPts val="0"/>
              </a:spcAft>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rgbClr val="222222"/>
              </a:buClr>
              <a:buSzPct val="25000"/>
              <a:buFont typeface="Arial"/>
              <a:buNone/>
            </a:pPr>
            <a:r>
              <a:rPr lang="en-US" sz="1050" b="0" i="0" u="none" strike="noStrike" cap="none">
                <a:solidFill>
                  <a:srgbClr val="222222"/>
                </a:solidFill>
                <a:highlight>
                  <a:srgbClr val="FFFFFF"/>
                </a:highlight>
                <a:latin typeface="Arial"/>
                <a:ea typeface="Arial"/>
                <a:cs typeface="Arial"/>
                <a:sym typeface="Arial"/>
              </a:rPr>
              <a:t>If you can calculate the analemma for any location on earth then you can derive many useful calculations helpful in the building simulations. </a:t>
            </a:r>
          </a:p>
          <a:p>
            <a:pPr marL="0" marR="0" lvl="0" indent="0" algn="l" rtl="0">
              <a:spcBef>
                <a:spcPts val="0"/>
              </a:spcBef>
              <a:spcAft>
                <a:spcPts val="0"/>
              </a:spcAft>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rgbClr val="222222"/>
              </a:buClr>
              <a:buSzPct val="25000"/>
              <a:buFont typeface="Arial"/>
              <a:buNone/>
            </a:pPr>
            <a:r>
              <a:rPr lang="en-US" sz="1050" b="0" i="0" u="none" strike="noStrike" cap="none">
                <a:solidFill>
                  <a:srgbClr val="222222"/>
                </a:solidFill>
                <a:highlight>
                  <a:srgbClr val="FFFFFF"/>
                </a:highlight>
                <a:latin typeface="Arial"/>
                <a:ea typeface="Arial"/>
                <a:cs typeface="Arial"/>
                <a:sym typeface="Arial"/>
              </a:rPr>
              <a:t>The objective of this presentation is to show you that it gets easier and easier to create analemmas. </a:t>
            </a:r>
          </a:p>
          <a:p>
            <a:pPr marL="0" marR="0" lvl="0" indent="0" algn="l" rtl="0">
              <a:spcBef>
                <a:spcPts val="0"/>
              </a:spcBef>
              <a:spcAft>
                <a:spcPts val="0"/>
              </a:spcAft>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rgbClr val="222222"/>
              </a:buClr>
              <a:buSzPct val="25000"/>
              <a:buFont typeface="Arial"/>
              <a:buNone/>
            </a:pPr>
            <a:r>
              <a:rPr lang="en-US" sz="1050" b="0" i="0" u="none" strike="noStrike" cap="none">
                <a:solidFill>
                  <a:srgbClr val="222222"/>
                </a:solidFill>
                <a:highlight>
                  <a:srgbClr val="FFFFFF"/>
                </a:highlight>
                <a:latin typeface="Arial"/>
                <a:ea typeface="Arial"/>
                <a:cs typeface="Arial"/>
                <a:sym typeface="Arial"/>
              </a:rPr>
              <a:t>In turn this means we can get the effort out of the brains of mathematicians and programmers and into the hands of peeps like you</a:t>
            </a:r>
          </a:p>
          <a:p>
            <a:pPr marL="0" marR="0" lvl="0" indent="0" algn="l" rtl="0">
              <a:spcBef>
                <a:spcPts val="0"/>
              </a:spcBef>
              <a:spcAft>
                <a:spcPts val="0"/>
              </a:spcAft>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0" algn="l" rtl="0">
              <a:spcBef>
                <a:spcPts val="0"/>
              </a:spcBef>
              <a:spcAft>
                <a:spcPts val="0"/>
              </a:spcAft>
              <a:buClr>
                <a:srgbClr val="222222"/>
              </a:buClr>
              <a:buSzPct val="25000"/>
              <a:buFont typeface="Arial"/>
              <a:buNone/>
            </a:pPr>
            <a:r>
              <a:rPr lang="en-US" sz="1050" b="0" i="0" u="none" strike="noStrike" cap="none">
                <a:solidFill>
                  <a:srgbClr val="222222"/>
                </a:solidFill>
                <a:highlight>
                  <a:srgbClr val="FFFFFF"/>
                </a:highlight>
                <a:latin typeface="Arial"/>
                <a:ea typeface="Arial"/>
                <a:cs typeface="Arial"/>
                <a:sym typeface="Arial"/>
              </a:rPr>
              <a:t>So you can create innovative applications for this knowledge</a:t>
            </a:r>
          </a:p>
          <a:p>
            <a:pPr marL="0" marR="0" lvl="0" indent="0" algn="l" rtl="0">
              <a:spcBef>
                <a:spcPts val="0"/>
              </a:spcBef>
              <a:spcAft>
                <a:spcPts val="0"/>
              </a:spcAft>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a:p>
            <a:pPr marL="0" marR="0" lvl="0" indent="0" algn="l" rtl="0">
              <a:spcBef>
                <a:spcPts val="0"/>
              </a:spcBef>
              <a:buClr>
                <a:schemeClr val="dk1"/>
              </a:buClr>
              <a:buSzPct val="25000"/>
              <a:buFont typeface="Arial"/>
              <a:buNone/>
            </a:pPr>
            <a:endParaRPr sz="1050" b="0" i="0" u="none" strike="noStrike" cap="none">
              <a:solidFill>
                <a:srgbClr val="222222"/>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3865923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1" u="none" strike="noStrike" cap="none">
                <a:solidFill>
                  <a:schemeClr val="dk1"/>
                </a:solidFill>
                <a:latin typeface="Arial"/>
                <a:ea typeface="Arial"/>
                <a:cs typeface="Arial"/>
                <a:sym typeface="Arial"/>
              </a:rPr>
              <a:t>Show live example if possible</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017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Calculating the position of the sun in the future is one of - if not the - oldest STEM questions in existence</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Three examples you probably already know about:</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 Antikythera Mechanism - an orrery used to predict astronomical positions and eclipses for calendrical and astrological purposes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Stonehenge - long studied for its connections with ancient astronomy. The site is aligned in the direction of the sunrise of the summer solstice and the sunset of the winter solstice.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Sextant - The angle and the time when measured used to calculate a position line on a chart - for example, sighting the Sun at noon to estimate latitude</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a:solidFill>
                  <a:schemeClr val="dk1"/>
                </a:solidFill>
                <a:latin typeface="Arial"/>
                <a:ea typeface="Arial"/>
                <a:cs typeface="Arial"/>
                <a:sym typeface="Arial"/>
              </a:rPr>
              <a:t>Today we can put these devices aside because of our laptops and phones</a:t>
            </a:r>
          </a:p>
        </p:txBody>
      </p:sp>
    </p:spTree>
    <p:extLst>
      <p:ext uri="{BB962C8B-B14F-4D97-AF65-F5344CB8AC3E}">
        <p14:creationId xmlns:p14="http://schemas.microsoft.com/office/powerpoint/2010/main" val="2550809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1" name="Shape 6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Today finding the position of the Sun is child’s play</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Many apps out there.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Difficult if not impossible to see the source code - to verify the accuracy or quality of the code</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Little or no way to import and export data</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Looking for free open source tools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581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7939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8" name="Shape 6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There’s source code for calculating Sun path in C, Basic, Fortran, Python, Swift - whatever</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Yada Yada</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But interactive, client-side 3D kind of limits you to JavaScript</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0354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5" name="Shape 63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In 2016 we looked a good number JavaScript code bases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We discarded any code that is only available in a minified version or not FOSS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This includes </a:t>
            </a:r>
            <a:r>
              <a:rPr lang="en-US" sz="1100" b="0" i="0" u="sng" strike="noStrike" cap="none">
                <a:solidFill>
                  <a:schemeClr val="hlink"/>
                </a:solidFill>
                <a:latin typeface="Arial"/>
                <a:ea typeface="Arial"/>
                <a:cs typeface="Arial"/>
                <a:sym typeface="Arial"/>
                <a:hlinkClick r:id="rId3"/>
              </a:rPr>
              <a:t>http://andrewmarsh.com/apps/releases/sunpath3d.html</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8775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1" name="Shape 64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98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8" name="Shape 6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If your text editor is not set up for UTF-8, the characters appear as boxes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a:solidFill>
                  <a:schemeClr val="dk1"/>
                </a:solidFill>
                <a:latin typeface="Arial"/>
                <a:ea typeface="Arial"/>
                <a:cs typeface="Arial"/>
                <a:sym typeface="Arial"/>
              </a:rPr>
              <a:t> </a:t>
            </a:r>
          </a:p>
        </p:txBody>
      </p:sp>
    </p:spTree>
    <p:extLst>
      <p:ext uri="{BB962C8B-B14F-4D97-AF65-F5344CB8AC3E}">
        <p14:creationId xmlns:p14="http://schemas.microsoft.com/office/powerpoint/2010/main" val="313782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5" name="Shape 6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4365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2" name="Shape 6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04636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8" name="Shape 6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8085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4" name="Shape 6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1" u="none" strike="noStrike" cap="none">
                <a:solidFill>
                  <a:schemeClr val="dk1"/>
                </a:solidFill>
                <a:latin typeface="Arial"/>
                <a:ea typeface="Arial"/>
                <a:cs typeface="Arial"/>
                <a:sym typeface="Arial"/>
              </a:rPr>
              <a:t>Live demo if possible</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a:solidFill>
                  <a:schemeClr val="dk1"/>
                </a:solidFill>
                <a:latin typeface="Arial"/>
                <a:ea typeface="Arial"/>
                <a:cs typeface="Arial"/>
                <a:sym typeface="Arial"/>
              </a:rPr>
              <a:t>A typical application of a Solar calculator is to show the shadows cast over the course of a day</a:t>
            </a:r>
          </a:p>
        </p:txBody>
      </p:sp>
    </p:spTree>
    <p:extLst>
      <p:ext uri="{BB962C8B-B14F-4D97-AF65-F5344CB8AC3E}">
        <p14:creationId xmlns:p14="http://schemas.microsoft.com/office/powerpoint/2010/main" val="816488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681" name="Shape 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2971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2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0288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693" name="Shape 6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81329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56892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706" name="Shape 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88531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558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717" name="Shape 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86266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722" name="Shape 7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67659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1554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616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2201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Data parsing</a:t>
            </a:r>
            <a:endParaRPr sz="1100" b="0" i="0" u="none" strike="noStrike" cap="none" dirty="0">
              <a:solidFill>
                <a:schemeClr val="dk1"/>
              </a:solidFill>
              <a:latin typeface="Arial"/>
              <a:ea typeface="Arial"/>
              <a:cs typeface="Arial"/>
              <a:sym typeface="Arial"/>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4194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4" name="Shape 44"/>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0" name="Shape 50"/>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6" name="Shape 56"/>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3" name="Shape 63"/>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3"/>
          </p:nvPr>
        </p:nvSpPr>
        <p:spPr>
          <a:xfrm>
            <a:off x="6172200" y="1681163"/>
            <a:ext cx="5183186" cy="823912"/>
          </a:xfrm>
          <a:prstGeom prst="rect">
            <a:avLst/>
          </a:prstGeom>
          <a:noFill/>
          <a:ln>
            <a:noFill/>
          </a:ln>
        </p:spPr>
        <p:txBody>
          <a:bodyPr lIns="91425" tIns="91425" rIns="91425" bIns="91425" anchor="b" anchorCtr="0"/>
          <a:lstStyle>
            <a:lvl1pPr marL="0" marR="0" lvl="0" indent="0" algn="l" rtl="0">
              <a:lnSpc>
                <a:spcPct val="90000"/>
              </a:lnSpc>
              <a:spcBef>
                <a:spcPts val="100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4"/>
          </p:nvPr>
        </p:nvSpPr>
        <p:spPr>
          <a:xfrm>
            <a:off x="6172200" y="2505075"/>
            <a:ext cx="5183186" cy="368458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2" name="Shape 7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39787" y="457200"/>
            <a:ext cx="3932237" cy="1600198"/>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7" name="Shape 77"/>
          <p:cNvSpPr txBox="1">
            <a:spLocks noGrp="1"/>
          </p:cNvSpPr>
          <p:nvPr>
            <p:ph type="body" idx="1"/>
          </p:nvPr>
        </p:nvSpPr>
        <p:spPr>
          <a:xfrm>
            <a:off x="5183187" y="987425"/>
            <a:ext cx="6172199" cy="4873623"/>
          </a:xfrm>
          <a:prstGeom prst="rect">
            <a:avLst/>
          </a:prstGeom>
          <a:noFill/>
          <a:ln>
            <a:noFill/>
          </a:ln>
        </p:spPr>
        <p:txBody>
          <a:bodyPr lIns="91425" tIns="91425" rIns="91425" bIns="91425" anchor="t" anchorCtr="0"/>
          <a:lstStyle>
            <a:lvl1pPr marL="228600" marR="0" lvl="0" indent="177800" algn="l" rtl="0">
              <a:lnSpc>
                <a:spcPct val="90000"/>
              </a:lnSpc>
              <a:spcBef>
                <a:spcPts val="100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127000" algn="l" rtl="0">
              <a:lnSpc>
                <a:spcPct val="90000"/>
              </a:lnSpc>
              <a:spcBef>
                <a:spcPts val="5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39787" y="457200"/>
            <a:ext cx="3932237" cy="1600198"/>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4" name="Shape 84"/>
          <p:cNvSpPr>
            <a:spLocks noGrp="1"/>
          </p:cNvSpPr>
          <p:nvPr>
            <p:ph type="pic" idx="2"/>
          </p:nvPr>
        </p:nvSpPr>
        <p:spPr>
          <a:xfrm>
            <a:off x="5183187" y="987425"/>
            <a:ext cx="6172199" cy="4873623"/>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1" name="Shape 91"/>
          <p:cNvSpPr txBox="1">
            <a:spLocks noGrp="1"/>
          </p:cNvSpPr>
          <p:nvPr>
            <p:ph type="body" idx="1"/>
          </p:nvPr>
        </p:nvSpPr>
        <p:spPr>
          <a:xfrm rot="5400000">
            <a:off x="3920330" y="-1256504"/>
            <a:ext cx="4351338" cy="10515599"/>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rot="5400000">
            <a:off x="7133430"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7" name="Shape 97"/>
          <p:cNvSpPr txBox="1">
            <a:spLocks noGrp="1"/>
          </p:cNvSpPr>
          <p:nvPr>
            <p:ph type="body" idx="1"/>
          </p:nvPr>
        </p:nvSpPr>
        <p:spPr>
          <a:xfrm rot="5400000">
            <a:off x="1799430" y="-596105"/>
            <a:ext cx="5811838" cy="7734299"/>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5"/>
        <p:cNvGrpSpPr/>
        <p:nvPr/>
      </p:nvGrpSpPr>
      <p:grpSpPr>
        <a:xfrm>
          <a:off x="0" y="0"/>
          <a:ext cx="0" cy="0"/>
          <a:chOff x="0" y="0"/>
          <a:chExt cx="0" cy="0"/>
        </a:xfrm>
      </p:grpSpPr>
      <p:sp>
        <p:nvSpPr>
          <p:cNvPr id="106" name="Shape 106"/>
          <p:cNvSpPr/>
          <p:nvPr/>
        </p:nvSpPr>
        <p:spPr>
          <a:xfrm flipH="1">
            <a:off x="10995200" y="5661232"/>
            <a:ext cx="1196799" cy="1196799"/>
          </a:xfrm>
          <a:prstGeom prst="rtTriangle">
            <a:avLst/>
          </a:prstGeom>
          <a:solidFill>
            <a:schemeClr val="lt1"/>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7" name="Shape 107"/>
          <p:cNvSpPr/>
          <p:nvPr/>
        </p:nvSpPr>
        <p:spPr>
          <a:xfrm flipH="1">
            <a:off x="10995200" y="5661167"/>
            <a:ext cx="1196799" cy="1196799"/>
          </a:xfrm>
          <a:prstGeom prst="round1Rect">
            <a:avLst>
              <a:gd name="adj" fmla="val 16667"/>
            </a:avLst>
          </a:prstGeom>
          <a:solidFill>
            <a:schemeClr val="lt1">
              <a:alpha val="67843"/>
            </a:scheme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8" name="Shape 108"/>
          <p:cNvSpPr txBox="1">
            <a:spLocks noGrp="1"/>
          </p:cNvSpPr>
          <p:nvPr>
            <p:ph type="ctrTitle"/>
          </p:nvPr>
        </p:nvSpPr>
        <p:spPr>
          <a:xfrm>
            <a:off x="520700" y="2425700"/>
            <a:ext cx="10962799" cy="12447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oboto"/>
              <a:buNone/>
              <a:defRPr sz="64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6400">
                <a:solidFill>
                  <a:schemeClr val="lt1"/>
                </a:solidFill>
                <a:latin typeface="Roboto"/>
                <a:ea typeface="Roboto"/>
                <a:cs typeface="Roboto"/>
                <a:sym typeface="Roboto"/>
              </a:defRPr>
            </a:lvl2pPr>
            <a:lvl3pPr lvl="2" indent="0">
              <a:spcBef>
                <a:spcPts val="0"/>
              </a:spcBef>
              <a:buClr>
                <a:schemeClr val="lt1"/>
              </a:buClr>
              <a:buFont typeface="Roboto"/>
              <a:buNone/>
              <a:defRPr sz="6400">
                <a:solidFill>
                  <a:schemeClr val="lt1"/>
                </a:solidFill>
                <a:latin typeface="Roboto"/>
                <a:ea typeface="Roboto"/>
                <a:cs typeface="Roboto"/>
                <a:sym typeface="Roboto"/>
              </a:defRPr>
            </a:lvl3pPr>
            <a:lvl4pPr lvl="3" indent="0">
              <a:spcBef>
                <a:spcPts val="0"/>
              </a:spcBef>
              <a:buClr>
                <a:schemeClr val="lt1"/>
              </a:buClr>
              <a:buFont typeface="Roboto"/>
              <a:buNone/>
              <a:defRPr sz="6400">
                <a:solidFill>
                  <a:schemeClr val="lt1"/>
                </a:solidFill>
                <a:latin typeface="Roboto"/>
                <a:ea typeface="Roboto"/>
                <a:cs typeface="Roboto"/>
                <a:sym typeface="Roboto"/>
              </a:defRPr>
            </a:lvl4pPr>
            <a:lvl5pPr lvl="4" indent="0">
              <a:spcBef>
                <a:spcPts val="0"/>
              </a:spcBef>
              <a:buClr>
                <a:schemeClr val="lt1"/>
              </a:buClr>
              <a:buFont typeface="Roboto"/>
              <a:buNone/>
              <a:defRPr sz="6400">
                <a:solidFill>
                  <a:schemeClr val="lt1"/>
                </a:solidFill>
                <a:latin typeface="Roboto"/>
                <a:ea typeface="Roboto"/>
                <a:cs typeface="Roboto"/>
                <a:sym typeface="Roboto"/>
              </a:defRPr>
            </a:lvl5pPr>
            <a:lvl6pPr lvl="5" indent="0">
              <a:spcBef>
                <a:spcPts val="0"/>
              </a:spcBef>
              <a:buClr>
                <a:schemeClr val="lt1"/>
              </a:buClr>
              <a:buFont typeface="Roboto"/>
              <a:buNone/>
              <a:defRPr sz="6400">
                <a:solidFill>
                  <a:schemeClr val="lt1"/>
                </a:solidFill>
                <a:latin typeface="Roboto"/>
                <a:ea typeface="Roboto"/>
                <a:cs typeface="Roboto"/>
                <a:sym typeface="Roboto"/>
              </a:defRPr>
            </a:lvl6pPr>
            <a:lvl7pPr lvl="6" indent="0">
              <a:spcBef>
                <a:spcPts val="0"/>
              </a:spcBef>
              <a:buClr>
                <a:schemeClr val="lt1"/>
              </a:buClr>
              <a:buFont typeface="Roboto"/>
              <a:buNone/>
              <a:defRPr sz="6400">
                <a:solidFill>
                  <a:schemeClr val="lt1"/>
                </a:solidFill>
                <a:latin typeface="Roboto"/>
                <a:ea typeface="Roboto"/>
                <a:cs typeface="Roboto"/>
                <a:sym typeface="Roboto"/>
              </a:defRPr>
            </a:lvl7pPr>
            <a:lvl8pPr lvl="7" indent="0">
              <a:spcBef>
                <a:spcPts val="0"/>
              </a:spcBef>
              <a:buClr>
                <a:schemeClr val="lt1"/>
              </a:buClr>
              <a:buFont typeface="Roboto"/>
              <a:buNone/>
              <a:defRPr sz="6400">
                <a:solidFill>
                  <a:schemeClr val="lt1"/>
                </a:solidFill>
                <a:latin typeface="Roboto"/>
                <a:ea typeface="Roboto"/>
                <a:cs typeface="Roboto"/>
                <a:sym typeface="Roboto"/>
              </a:defRPr>
            </a:lvl8pPr>
            <a:lvl9pPr lvl="8" indent="0">
              <a:spcBef>
                <a:spcPts val="0"/>
              </a:spcBef>
              <a:buClr>
                <a:schemeClr val="lt1"/>
              </a:buClr>
              <a:buFont typeface="Roboto"/>
              <a:buNone/>
              <a:defRPr sz="6400">
                <a:solidFill>
                  <a:schemeClr val="lt1"/>
                </a:solidFill>
                <a:latin typeface="Roboto"/>
                <a:ea typeface="Roboto"/>
                <a:cs typeface="Roboto"/>
                <a:sym typeface="Roboto"/>
              </a:defRPr>
            </a:lvl9pPr>
          </a:lstStyle>
          <a:p>
            <a:endParaRPr/>
          </a:p>
        </p:txBody>
      </p:sp>
      <p:sp>
        <p:nvSpPr>
          <p:cNvPr id="109" name="Shape 109"/>
          <p:cNvSpPr txBox="1">
            <a:spLocks noGrp="1"/>
          </p:cNvSpPr>
          <p:nvPr>
            <p:ph type="subTitle" idx="1"/>
          </p:nvPr>
        </p:nvSpPr>
        <p:spPr>
          <a:xfrm>
            <a:off x="520700" y="3718839"/>
            <a:ext cx="10962799" cy="5771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2pPr>
            <a:lvl3pPr marL="914400" marR="0" lvl="2"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3pPr>
            <a:lvl4pPr marL="1371600" marR="0" lvl="3"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4pPr>
            <a:lvl5pPr marL="1828800" marR="0" lvl="4"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5pPr>
            <a:lvl6pPr marL="2286000" marR="0" lvl="5"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6pPr>
            <a:lvl7pPr marL="2743200" marR="0" lvl="6"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7pPr>
            <a:lvl8pPr marL="3200400" marR="0" lvl="7"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8pPr>
            <a:lvl9pPr marL="3657600" marR="0" lvl="8"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9pPr>
          </a:lstStyle>
          <a:p>
            <a:endParaRPr/>
          </a:p>
        </p:txBody>
      </p:sp>
      <p:sp>
        <p:nvSpPr>
          <p:cNvPr id="110" name="Shape 110"/>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14600" y="2753800"/>
            <a:ext cx="10962799" cy="13503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56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5600">
                <a:solidFill>
                  <a:schemeClr val="lt1"/>
                </a:solidFill>
                <a:latin typeface="Roboto"/>
                <a:ea typeface="Roboto"/>
                <a:cs typeface="Roboto"/>
                <a:sym typeface="Roboto"/>
              </a:defRPr>
            </a:lvl2pPr>
            <a:lvl3pPr lvl="2" indent="0">
              <a:spcBef>
                <a:spcPts val="0"/>
              </a:spcBef>
              <a:buClr>
                <a:schemeClr val="lt1"/>
              </a:buClr>
              <a:buFont typeface="Roboto"/>
              <a:buNone/>
              <a:defRPr sz="5600">
                <a:solidFill>
                  <a:schemeClr val="lt1"/>
                </a:solidFill>
                <a:latin typeface="Roboto"/>
                <a:ea typeface="Roboto"/>
                <a:cs typeface="Roboto"/>
                <a:sym typeface="Roboto"/>
              </a:defRPr>
            </a:lvl3pPr>
            <a:lvl4pPr lvl="3" indent="0">
              <a:spcBef>
                <a:spcPts val="0"/>
              </a:spcBef>
              <a:buClr>
                <a:schemeClr val="lt1"/>
              </a:buClr>
              <a:buFont typeface="Roboto"/>
              <a:buNone/>
              <a:defRPr sz="5600">
                <a:solidFill>
                  <a:schemeClr val="lt1"/>
                </a:solidFill>
                <a:latin typeface="Roboto"/>
                <a:ea typeface="Roboto"/>
                <a:cs typeface="Roboto"/>
                <a:sym typeface="Roboto"/>
              </a:defRPr>
            </a:lvl4pPr>
            <a:lvl5pPr lvl="4" indent="0">
              <a:spcBef>
                <a:spcPts val="0"/>
              </a:spcBef>
              <a:buClr>
                <a:schemeClr val="lt1"/>
              </a:buClr>
              <a:buFont typeface="Roboto"/>
              <a:buNone/>
              <a:defRPr sz="5600">
                <a:solidFill>
                  <a:schemeClr val="lt1"/>
                </a:solidFill>
                <a:latin typeface="Roboto"/>
                <a:ea typeface="Roboto"/>
                <a:cs typeface="Roboto"/>
                <a:sym typeface="Roboto"/>
              </a:defRPr>
            </a:lvl5pPr>
            <a:lvl6pPr lvl="5" indent="0">
              <a:spcBef>
                <a:spcPts val="0"/>
              </a:spcBef>
              <a:buClr>
                <a:schemeClr val="lt1"/>
              </a:buClr>
              <a:buFont typeface="Roboto"/>
              <a:buNone/>
              <a:defRPr sz="5600">
                <a:solidFill>
                  <a:schemeClr val="lt1"/>
                </a:solidFill>
                <a:latin typeface="Roboto"/>
                <a:ea typeface="Roboto"/>
                <a:cs typeface="Roboto"/>
                <a:sym typeface="Roboto"/>
              </a:defRPr>
            </a:lvl6pPr>
            <a:lvl7pPr lvl="6" indent="0">
              <a:spcBef>
                <a:spcPts val="0"/>
              </a:spcBef>
              <a:buClr>
                <a:schemeClr val="lt1"/>
              </a:buClr>
              <a:buFont typeface="Roboto"/>
              <a:buNone/>
              <a:defRPr sz="5600">
                <a:solidFill>
                  <a:schemeClr val="lt1"/>
                </a:solidFill>
                <a:latin typeface="Roboto"/>
                <a:ea typeface="Roboto"/>
                <a:cs typeface="Roboto"/>
                <a:sym typeface="Roboto"/>
              </a:defRPr>
            </a:lvl7pPr>
            <a:lvl8pPr lvl="7" indent="0">
              <a:spcBef>
                <a:spcPts val="0"/>
              </a:spcBef>
              <a:buClr>
                <a:schemeClr val="lt1"/>
              </a:buClr>
              <a:buFont typeface="Roboto"/>
              <a:buNone/>
              <a:defRPr sz="5600">
                <a:solidFill>
                  <a:schemeClr val="lt1"/>
                </a:solidFill>
                <a:latin typeface="Roboto"/>
                <a:ea typeface="Roboto"/>
                <a:cs typeface="Roboto"/>
                <a:sym typeface="Roboto"/>
              </a:defRPr>
            </a:lvl8pPr>
            <a:lvl9pPr lvl="8" indent="0">
              <a:spcBef>
                <a:spcPts val="0"/>
              </a:spcBef>
              <a:buClr>
                <a:schemeClr val="lt1"/>
              </a:buClr>
              <a:buFont typeface="Roboto"/>
              <a:buNone/>
              <a:defRPr sz="5600">
                <a:solidFill>
                  <a:schemeClr val="lt1"/>
                </a:solidFill>
                <a:latin typeface="Roboto"/>
                <a:ea typeface="Roboto"/>
                <a:cs typeface="Roboto"/>
                <a:sym typeface="Roboto"/>
              </a:defRPr>
            </a:lvl9pPr>
          </a:lstStyle>
          <a:p>
            <a:endParaRPr/>
          </a:p>
        </p:txBody>
      </p:sp>
      <p:sp>
        <p:nvSpPr>
          <p:cNvPr id="113" name="Shape 113"/>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US" sz="1400" b="0" i="0" u="none" strike="noStrike" cap="none">
                <a:solidFill>
                  <a:srgbClr val="FFFFFF"/>
                </a:solidFill>
                <a:latin typeface="Arial"/>
                <a:ea typeface="Arial"/>
                <a:cs typeface="Arial"/>
                <a:sym typeface="Arial"/>
              </a:rPr>
              <a:t>‹#›</a:t>
            </a:fld>
            <a:endParaRPr lang="en-US"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4"/>
        <p:cNvGrpSpPr/>
        <p:nvPr/>
      </p:nvGrpSpPr>
      <p:grpSpPr>
        <a:xfrm>
          <a:off x="0" y="0"/>
          <a:ext cx="0" cy="0"/>
          <a:chOff x="0" y="0"/>
          <a:chExt cx="0" cy="0"/>
        </a:xfrm>
      </p:grpSpPr>
      <p:sp>
        <p:nvSpPr>
          <p:cNvPr id="115" name="Shape 115"/>
          <p:cNvSpPr/>
          <p:nvPr/>
        </p:nvSpPr>
        <p:spPr>
          <a:xfrm rot="10800000" flipH="1">
            <a:off x="0" y="2248000"/>
            <a:ext cx="12192000" cy="4609999"/>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6" name="Shape 116"/>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7" name="Shape 117"/>
          <p:cNvSpPr txBox="1">
            <a:spLocks noGrp="1"/>
          </p:cNvSpPr>
          <p:nvPr>
            <p:ph type="title"/>
          </p:nvPr>
        </p:nvSpPr>
        <p:spPr>
          <a:xfrm>
            <a:off x="629200" y="984966"/>
            <a:ext cx="10962799" cy="102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18" name="Shape 118"/>
          <p:cNvSpPr txBox="1">
            <a:spLocks noGrp="1"/>
          </p:cNvSpPr>
          <p:nvPr>
            <p:ph type="body" idx="1"/>
          </p:nvPr>
        </p:nvSpPr>
        <p:spPr>
          <a:xfrm>
            <a:off x="629200" y="2558766"/>
            <a:ext cx="10962799" cy="3613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9pPr>
          </a:lstStyle>
          <a:p>
            <a:endParaRPr/>
          </a:p>
        </p:txBody>
      </p:sp>
      <p:sp>
        <p:nvSpPr>
          <p:cNvPr id="119" name="Shape 119"/>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0"/>
        <p:cNvGrpSpPr/>
        <p:nvPr/>
      </p:nvGrpSpPr>
      <p:grpSpPr>
        <a:xfrm>
          <a:off x="0" y="0"/>
          <a:ext cx="0" cy="0"/>
          <a:chOff x="0" y="0"/>
          <a:chExt cx="0" cy="0"/>
        </a:xfrm>
      </p:grpSpPr>
      <p:sp>
        <p:nvSpPr>
          <p:cNvPr id="121" name="Shape 121"/>
          <p:cNvSpPr/>
          <p:nvPr/>
        </p:nvSpPr>
        <p:spPr>
          <a:xfrm rot="10800000" flipH="1">
            <a:off x="0" y="2248000"/>
            <a:ext cx="12192000" cy="4609999"/>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2" name="Shape 122"/>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3" name="Shape 123"/>
          <p:cNvSpPr txBox="1">
            <a:spLocks noGrp="1"/>
          </p:cNvSpPr>
          <p:nvPr>
            <p:ph type="title"/>
          </p:nvPr>
        </p:nvSpPr>
        <p:spPr>
          <a:xfrm>
            <a:off x="629200" y="984966"/>
            <a:ext cx="10962799" cy="102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24" name="Shape 124"/>
          <p:cNvSpPr txBox="1">
            <a:spLocks noGrp="1"/>
          </p:cNvSpPr>
          <p:nvPr>
            <p:ph type="body" idx="1"/>
          </p:nvPr>
        </p:nvSpPr>
        <p:spPr>
          <a:xfrm>
            <a:off x="629200" y="2558766"/>
            <a:ext cx="5333199" cy="36135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9pPr>
          </a:lstStyle>
          <a:p>
            <a:endParaRPr/>
          </a:p>
        </p:txBody>
      </p:sp>
      <p:sp>
        <p:nvSpPr>
          <p:cNvPr id="125" name="Shape 125"/>
          <p:cNvSpPr txBox="1">
            <a:spLocks noGrp="1"/>
          </p:cNvSpPr>
          <p:nvPr>
            <p:ph type="body" idx="2"/>
          </p:nvPr>
        </p:nvSpPr>
        <p:spPr>
          <a:xfrm>
            <a:off x="6259000" y="2558766"/>
            <a:ext cx="5333199" cy="36135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600" b="0" i="0" u="none" strike="noStrike" cap="none">
                <a:solidFill>
                  <a:schemeClr val="lt2"/>
                </a:solidFill>
                <a:latin typeface="Roboto"/>
                <a:ea typeface="Roboto"/>
                <a:cs typeface="Roboto"/>
                <a:sym typeface="Roboto"/>
              </a:defRPr>
            </a:lvl9pPr>
          </a:lstStyle>
          <a:p>
            <a:endParaRPr/>
          </a:p>
        </p:txBody>
      </p:sp>
      <p:sp>
        <p:nvSpPr>
          <p:cNvPr id="126" name="Shape 126"/>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7"/>
        <p:cNvGrpSpPr/>
        <p:nvPr/>
      </p:nvGrpSpPr>
      <p:grpSpPr>
        <a:xfrm>
          <a:off x="0" y="0"/>
          <a:ext cx="0" cy="0"/>
          <a:chOff x="0" y="0"/>
          <a:chExt cx="0" cy="0"/>
        </a:xfrm>
      </p:grpSpPr>
      <p:sp>
        <p:nvSpPr>
          <p:cNvPr id="128" name="Shape 128"/>
          <p:cNvSpPr/>
          <p:nvPr/>
        </p:nvSpPr>
        <p:spPr>
          <a:xfrm rot="10800000" flipH="1">
            <a:off x="0" y="875200"/>
            <a:ext cx="12192000" cy="5982799"/>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9" name="Shape 129"/>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0" name="Shape 130"/>
          <p:cNvSpPr txBox="1">
            <a:spLocks noGrp="1"/>
          </p:cNvSpPr>
          <p:nvPr>
            <p:ph type="title"/>
          </p:nvPr>
        </p:nvSpPr>
        <p:spPr>
          <a:xfrm>
            <a:off x="131000" y="21800"/>
            <a:ext cx="11768800" cy="8036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24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2400">
                <a:solidFill>
                  <a:schemeClr val="lt1"/>
                </a:solidFill>
                <a:latin typeface="Roboto"/>
                <a:ea typeface="Roboto"/>
                <a:cs typeface="Roboto"/>
                <a:sym typeface="Roboto"/>
              </a:defRPr>
            </a:lvl2pPr>
            <a:lvl3pPr lvl="2" indent="0">
              <a:spcBef>
                <a:spcPts val="0"/>
              </a:spcBef>
              <a:buClr>
                <a:schemeClr val="lt1"/>
              </a:buClr>
              <a:buFont typeface="Roboto"/>
              <a:buNone/>
              <a:defRPr sz="2400">
                <a:solidFill>
                  <a:schemeClr val="lt1"/>
                </a:solidFill>
                <a:latin typeface="Roboto"/>
                <a:ea typeface="Roboto"/>
                <a:cs typeface="Roboto"/>
                <a:sym typeface="Roboto"/>
              </a:defRPr>
            </a:lvl3pPr>
            <a:lvl4pPr lvl="3" indent="0">
              <a:spcBef>
                <a:spcPts val="0"/>
              </a:spcBef>
              <a:buClr>
                <a:schemeClr val="lt1"/>
              </a:buClr>
              <a:buFont typeface="Roboto"/>
              <a:buNone/>
              <a:defRPr sz="2400">
                <a:solidFill>
                  <a:schemeClr val="lt1"/>
                </a:solidFill>
                <a:latin typeface="Roboto"/>
                <a:ea typeface="Roboto"/>
                <a:cs typeface="Roboto"/>
                <a:sym typeface="Roboto"/>
              </a:defRPr>
            </a:lvl4pPr>
            <a:lvl5pPr lvl="4" indent="0">
              <a:spcBef>
                <a:spcPts val="0"/>
              </a:spcBef>
              <a:buClr>
                <a:schemeClr val="lt1"/>
              </a:buClr>
              <a:buFont typeface="Roboto"/>
              <a:buNone/>
              <a:defRPr sz="2400">
                <a:solidFill>
                  <a:schemeClr val="lt1"/>
                </a:solidFill>
                <a:latin typeface="Roboto"/>
                <a:ea typeface="Roboto"/>
                <a:cs typeface="Roboto"/>
                <a:sym typeface="Roboto"/>
              </a:defRPr>
            </a:lvl5pPr>
            <a:lvl6pPr lvl="5" indent="0">
              <a:spcBef>
                <a:spcPts val="0"/>
              </a:spcBef>
              <a:buClr>
                <a:schemeClr val="lt1"/>
              </a:buClr>
              <a:buFont typeface="Roboto"/>
              <a:buNone/>
              <a:defRPr sz="2400">
                <a:solidFill>
                  <a:schemeClr val="lt1"/>
                </a:solidFill>
                <a:latin typeface="Roboto"/>
                <a:ea typeface="Roboto"/>
                <a:cs typeface="Roboto"/>
                <a:sym typeface="Roboto"/>
              </a:defRPr>
            </a:lvl6pPr>
            <a:lvl7pPr lvl="6" indent="0">
              <a:spcBef>
                <a:spcPts val="0"/>
              </a:spcBef>
              <a:buClr>
                <a:schemeClr val="lt1"/>
              </a:buClr>
              <a:buFont typeface="Roboto"/>
              <a:buNone/>
              <a:defRPr sz="2400">
                <a:solidFill>
                  <a:schemeClr val="lt1"/>
                </a:solidFill>
                <a:latin typeface="Roboto"/>
                <a:ea typeface="Roboto"/>
                <a:cs typeface="Roboto"/>
                <a:sym typeface="Roboto"/>
              </a:defRPr>
            </a:lvl7pPr>
            <a:lvl8pPr lvl="7" indent="0">
              <a:spcBef>
                <a:spcPts val="0"/>
              </a:spcBef>
              <a:buClr>
                <a:schemeClr val="lt1"/>
              </a:buClr>
              <a:buFont typeface="Roboto"/>
              <a:buNone/>
              <a:defRPr sz="2400">
                <a:solidFill>
                  <a:schemeClr val="lt1"/>
                </a:solidFill>
                <a:latin typeface="Roboto"/>
                <a:ea typeface="Roboto"/>
                <a:cs typeface="Roboto"/>
                <a:sym typeface="Roboto"/>
              </a:defRPr>
            </a:lvl8pPr>
            <a:lvl9pPr lvl="8" indent="0">
              <a:spcBef>
                <a:spcPts val="0"/>
              </a:spcBef>
              <a:buClr>
                <a:schemeClr val="lt1"/>
              </a:buClr>
              <a:buFont typeface="Roboto"/>
              <a:buNone/>
              <a:defRPr sz="2400">
                <a:solidFill>
                  <a:schemeClr val="lt1"/>
                </a:solidFill>
                <a:latin typeface="Roboto"/>
                <a:ea typeface="Roboto"/>
                <a:cs typeface="Roboto"/>
                <a:sym typeface="Roboto"/>
              </a:defRPr>
            </a:lvl9pPr>
          </a:lstStyle>
          <a:p>
            <a:endParaRPr/>
          </a:p>
        </p:txBody>
      </p:sp>
      <p:sp>
        <p:nvSpPr>
          <p:cNvPr id="131" name="Shape 131"/>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32"/>
        <p:cNvGrpSpPr/>
        <p:nvPr/>
      </p:nvGrpSpPr>
      <p:grpSpPr>
        <a:xfrm>
          <a:off x="0" y="0"/>
          <a:ext cx="0" cy="0"/>
          <a:chOff x="0" y="0"/>
          <a:chExt cx="0" cy="0"/>
        </a:xfrm>
      </p:grpSpPr>
      <p:sp>
        <p:nvSpPr>
          <p:cNvPr id="133" name="Shape 133"/>
          <p:cNvSpPr txBox="1"/>
          <p:nvPr/>
        </p:nvSpPr>
        <p:spPr>
          <a:xfrm rot="10800000" flipH="1">
            <a:off x="4368800" y="32"/>
            <a:ext cx="7823199" cy="6858000"/>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4" name="Shape 134"/>
          <p:cNvSpPr/>
          <p:nvPr/>
        </p:nvSpPr>
        <p:spPr>
          <a:xfrm rot="-5400000">
            <a:off x="1012199" y="3356599"/>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5" name="Shape 135"/>
          <p:cNvSpPr txBox="1">
            <a:spLocks noGrp="1"/>
          </p:cNvSpPr>
          <p:nvPr>
            <p:ph type="title"/>
          </p:nvPr>
        </p:nvSpPr>
        <p:spPr>
          <a:xfrm>
            <a:off x="301436" y="477066"/>
            <a:ext cx="3744000" cy="12711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36" name="Shape 136"/>
          <p:cNvSpPr txBox="1">
            <a:spLocks noGrp="1"/>
          </p:cNvSpPr>
          <p:nvPr>
            <p:ph type="body" idx="1"/>
          </p:nvPr>
        </p:nvSpPr>
        <p:spPr>
          <a:xfrm>
            <a:off x="301433" y="1954400"/>
            <a:ext cx="3744000" cy="42180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600" b="0" i="0" u="none" strike="noStrike" cap="none">
                <a:solidFill>
                  <a:schemeClr val="lt1"/>
                </a:solidFill>
                <a:latin typeface="Roboto"/>
                <a:ea typeface="Roboto"/>
                <a:cs typeface="Roboto"/>
                <a:sym typeface="Roboto"/>
              </a:defRPr>
            </a:lvl9pPr>
          </a:lstStyle>
          <a:p>
            <a:endParaRPr/>
          </a:p>
        </p:txBody>
      </p:sp>
      <p:sp>
        <p:nvSpPr>
          <p:cNvPr id="137" name="Shape 137"/>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oin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53666" y="651000"/>
            <a:ext cx="8302800" cy="545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80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8000">
                <a:solidFill>
                  <a:schemeClr val="lt1"/>
                </a:solidFill>
                <a:latin typeface="Roboto"/>
                <a:ea typeface="Roboto"/>
                <a:cs typeface="Roboto"/>
                <a:sym typeface="Roboto"/>
              </a:defRPr>
            </a:lvl2pPr>
            <a:lvl3pPr lvl="2" indent="0">
              <a:spcBef>
                <a:spcPts val="0"/>
              </a:spcBef>
              <a:buClr>
                <a:schemeClr val="lt1"/>
              </a:buClr>
              <a:buFont typeface="Roboto"/>
              <a:buNone/>
              <a:defRPr sz="8000">
                <a:solidFill>
                  <a:schemeClr val="lt1"/>
                </a:solidFill>
                <a:latin typeface="Roboto"/>
                <a:ea typeface="Roboto"/>
                <a:cs typeface="Roboto"/>
                <a:sym typeface="Roboto"/>
              </a:defRPr>
            </a:lvl3pPr>
            <a:lvl4pPr lvl="3" indent="0">
              <a:spcBef>
                <a:spcPts val="0"/>
              </a:spcBef>
              <a:buClr>
                <a:schemeClr val="lt1"/>
              </a:buClr>
              <a:buFont typeface="Roboto"/>
              <a:buNone/>
              <a:defRPr sz="8000">
                <a:solidFill>
                  <a:schemeClr val="lt1"/>
                </a:solidFill>
                <a:latin typeface="Roboto"/>
                <a:ea typeface="Roboto"/>
                <a:cs typeface="Roboto"/>
                <a:sym typeface="Roboto"/>
              </a:defRPr>
            </a:lvl4pPr>
            <a:lvl5pPr lvl="4" indent="0">
              <a:spcBef>
                <a:spcPts val="0"/>
              </a:spcBef>
              <a:buClr>
                <a:schemeClr val="lt1"/>
              </a:buClr>
              <a:buFont typeface="Roboto"/>
              <a:buNone/>
              <a:defRPr sz="8000">
                <a:solidFill>
                  <a:schemeClr val="lt1"/>
                </a:solidFill>
                <a:latin typeface="Roboto"/>
                <a:ea typeface="Roboto"/>
                <a:cs typeface="Roboto"/>
                <a:sym typeface="Roboto"/>
              </a:defRPr>
            </a:lvl5pPr>
            <a:lvl6pPr lvl="5" indent="0">
              <a:spcBef>
                <a:spcPts val="0"/>
              </a:spcBef>
              <a:buClr>
                <a:schemeClr val="lt1"/>
              </a:buClr>
              <a:buFont typeface="Roboto"/>
              <a:buNone/>
              <a:defRPr sz="8000">
                <a:solidFill>
                  <a:schemeClr val="lt1"/>
                </a:solidFill>
                <a:latin typeface="Roboto"/>
                <a:ea typeface="Roboto"/>
                <a:cs typeface="Roboto"/>
                <a:sym typeface="Roboto"/>
              </a:defRPr>
            </a:lvl6pPr>
            <a:lvl7pPr lvl="6" indent="0">
              <a:spcBef>
                <a:spcPts val="0"/>
              </a:spcBef>
              <a:buClr>
                <a:schemeClr val="lt1"/>
              </a:buClr>
              <a:buFont typeface="Roboto"/>
              <a:buNone/>
              <a:defRPr sz="8000">
                <a:solidFill>
                  <a:schemeClr val="lt1"/>
                </a:solidFill>
                <a:latin typeface="Roboto"/>
                <a:ea typeface="Roboto"/>
                <a:cs typeface="Roboto"/>
                <a:sym typeface="Roboto"/>
              </a:defRPr>
            </a:lvl7pPr>
            <a:lvl8pPr lvl="7" indent="0">
              <a:spcBef>
                <a:spcPts val="0"/>
              </a:spcBef>
              <a:buClr>
                <a:schemeClr val="lt1"/>
              </a:buClr>
              <a:buFont typeface="Roboto"/>
              <a:buNone/>
              <a:defRPr sz="8000">
                <a:solidFill>
                  <a:schemeClr val="lt1"/>
                </a:solidFill>
                <a:latin typeface="Roboto"/>
                <a:ea typeface="Roboto"/>
                <a:cs typeface="Roboto"/>
                <a:sym typeface="Roboto"/>
              </a:defRPr>
            </a:lvl8pPr>
            <a:lvl9pPr lvl="8" indent="0">
              <a:spcBef>
                <a:spcPts val="0"/>
              </a:spcBef>
              <a:buClr>
                <a:schemeClr val="lt1"/>
              </a:buClr>
              <a:buFont typeface="Roboto"/>
              <a:buNone/>
              <a:defRPr sz="8000">
                <a:solidFill>
                  <a:schemeClr val="lt1"/>
                </a:solidFill>
                <a:latin typeface="Roboto"/>
                <a:ea typeface="Roboto"/>
                <a:cs typeface="Roboto"/>
                <a:sym typeface="Roboto"/>
              </a:defRPr>
            </a:lvl9pPr>
          </a:lstStyle>
          <a:p>
            <a:endParaRPr/>
          </a:p>
        </p:txBody>
      </p:sp>
      <p:sp>
        <p:nvSpPr>
          <p:cNvPr id="140" name="Shape 140"/>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US" sz="1400" b="0" i="0" u="none" strike="noStrike" cap="none">
                <a:solidFill>
                  <a:srgbClr val="FFFFFF"/>
                </a:solidFill>
                <a:latin typeface="Arial"/>
                <a:ea typeface="Arial"/>
                <a:cs typeface="Arial"/>
                <a:sym typeface="Arial"/>
              </a:rPr>
              <a:t>‹#›</a:t>
            </a:fld>
            <a:endParaRPr lang="en-US"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1"/>
        <p:cNvGrpSpPr/>
        <p:nvPr/>
      </p:nvGrpSpPr>
      <p:grpSpPr>
        <a:xfrm>
          <a:off x="0" y="0"/>
          <a:ext cx="0" cy="0"/>
          <a:chOff x="0" y="0"/>
          <a:chExt cx="0" cy="0"/>
        </a:xfrm>
      </p:grpSpPr>
      <p:sp>
        <p:nvSpPr>
          <p:cNvPr id="142" name="Shape 142"/>
          <p:cNvSpPr/>
          <p:nvPr/>
        </p:nvSpPr>
        <p:spPr>
          <a:xfrm flipH="1">
            <a:off x="0" y="0"/>
            <a:ext cx="6096000" cy="6858000"/>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3" name="Shape 143"/>
          <p:cNvSpPr/>
          <p:nvPr/>
        </p:nvSpPr>
        <p:spPr>
          <a:xfrm rot="5400000">
            <a:off x="2595232" y="3356999"/>
            <a:ext cx="6857199"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4" name="Shape 144"/>
          <p:cNvSpPr txBox="1">
            <a:spLocks noGrp="1"/>
          </p:cNvSpPr>
          <p:nvPr>
            <p:ph type="title"/>
          </p:nvPr>
        </p:nvSpPr>
        <p:spPr>
          <a:xfrm>
            <a:off x="354000" y="1644233"/>
            <a:ext cx="5393600" cy="1976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2"/>
              </a:buClr>
              <a:buFont typeface="Roboto"/>
              <a:buNone/>
              <a:defRPr sz="5600" b="0" i="0" u="none" strike="noStrike" cap="none">
                <a:solidFill>
                  <a:schemeClr val="dk2"/>
                </a:solidFill>
                <a:latin typeface="Roboto"/>
                <a:ea typeface="Roboto"/>
                <a:cs typeface="Roboto"/>
                <a:sym typeface="Roboto"/>
              </a:defRPr>
            </a:lvl1pPr>
            <a:lvl2pPr lvl="1" indent="0" algn="ctr">
              <a:spcBef>
                <a:spcPts val="0"/>
              </a:spcBef>
              <a:buClr>
                <a:schemeClr val="dk2"/>
              </a:buClr>
              <a:buFont typeface="Roboto"/>
              <a:buNone/>
              <a:defRPr sz="5600">
                <a:solidFill>
                  <a:schemeClr val="dk2"/>
                </a:solidFill>
                <a:latin typeface="Roboto"/>
                <a:ea typeface="Roboto"/>
                <a:cs typeface="Roboto"/>
                <a:sym typeface="Roboto"/>
              </a:defRPr>
            </a:lvl2pPr>
            <a:lvl3pPr lvl="2" indent="0" algn="ctr">
              <a:spcBef>
                <a:spcPts val="0"/>
              </a:spcBef>
              <a:buClr>
                <a:schemeClr val="dk2"/>
              </a:buClr>
              <a:buFont typeface="Roboto"/>
              <a:buNone/>
              <a:defRPr sz="5600">
                <a:solidFill>
                  <a:schemeClr val="dk2"/>
                </a:solidFill>
                <a:latin typeface="Roboto"/>
                <a:ea typeface="Roboto"/>
                <a:cs typeface="Roboto"/>
                <a:sym typeface="Roboto"/>
              </a:defRPr>
            </a:lvl3pPr>
            <a:lvl4pPr lvl="3" indent="0" algn="ctr">
              <a:spcBef>
                <a:spcPts val="0"/>
              </a:spcBef>
              <a:buClr>
                <a:schemeClr val="dk2"/>
              </a:buClr>
              <a:buFont typeface="Roboto"/>
              <a:buNone/>
              <a:defRPr sz="5600">
                <a:solidFill>
                  <a:schemeClr val="dk2"/>
                </a:solidFill>
                <a:latin typeface="Roboto"/>
                <a:ea typeface="Roboto"/>
                <a:cs typeface="Roboto"/>
                <a:sym typeface="Roboto"/>
              </a:defRPr>
            </a:lvl4pPr>
            <a:lvl5pPr lvl="4" indent="0" algn="ctr">
              <a:spcBef>
                <a:spcPts val="0"/>
              </a:spcBef>
              <a:buClr>
                <a:schemeClr val="dk2"/>
              </a:buClr>
              <a:buFont typeface="Roboto"/>
              <a:buNone/>
              <a:defRPr sz="5600">
                <a:solidFill>
                  <a:schemeClr val="dk2"/>
                </a:solidFill>
                <a:latin typeface="Roboto"/>
                <a:ea typeface="Roboto"/>
                <a:cs typeface="Roboto"/>
                <a:sym typeface="Roboto"/>
              </a:defRPr>
            </a:lvl5pPr>
            <a:lvl6pPr lvl="5" indent="0" algn="ctr">
              <a:spcBef>
                <a:spcPts val="0"/>
              </a:spcBef>
              <a:buClr>
                <a:schemeClr val="dk2"/>
              </a:buClr>
              <a:buFont typeface="Roboto"/>
              <a:buNone/>
              <a:defRPr sz="5600">
                <a:solidFill>
                  <a:schemeClr val="dk2"/>
                </a:solidFill>
                <a:latin typeface="Roboto"/>
                <a:ea typeface="Roboto"/>
                <a:cs typeface="Roboto"/>
                <a:sym typeface="Roboto"/>
              </a:defRPr>
            </a:lvl6pPr>
            <a:lvl7pPr lvl="6" indent="0" algn="ctr">
              <a:spcBef>
                <a:spcPts val="0"/>
              </a:spcBef>
              <a:buClr>
                <a:schemeClr val="dk2"/>
              </a:buClr>
              <a:buFont typeface="Roboto"/>
              <a:buNone/>
              <a:defRPr sz="5600">
                <a:solidFill>
                  <a:schemeClr val="dk2"/>
                </a:solidFill>
                <a:latin typeface="Roboto"/>
                <a:ea typeface="Roboto"/>
                <a:cs typeface="Roboto"/>
                <a:sym typeface="Roboto"/>
              </a:defRPr>
            </a:lvl7pPr>
            <a:lvl8pPr lvl="7" indent="0" algn="ctr">
              <a:spcBef>
                <a:spcPts val="0"/>
              </a:spcBef>
              <a:buClr>
                <a:schemeClr val="dk2"/>
              </a:buClr>
              <a:buFont typeface="Roboto"/>
              <a:buNone/>
              <a:defRPr sz="5600">
                <a:solidFill>
                  <a:schemeClr val="dk2"/>
                </a:solidFill>
                <a:latin typeface="Roboto"/>
                <a:ea typeface="Roboto"/>
                <a:cs typeface="Roboto"/>
                <a:sym typeface="Roboto"/>
              </a:defRPr>
            </a:lvl8pPr>
            <a:lvl9pPr lvl="8" indent="0" algn="ctr">
              <a:spcBef>
                <a:spcPts val="0"/>
              </a:spcBef>
              <a:buClr>
                <a:schemeClr val="dk2"/>
              </a:buClr>
              <a:buFont typeface="Roboto"/>
              <a:buNone/>
              <a:defRPr sz="5600">
                <a:solidFill>
                  <a:schemeClr val="dk2"/>
                </a:solidFill>
                <a:latin typeface="Roboto"/>
                <a:ea typeface="Roboto"/>
                <a:cs typeface="Roboto"/>
                <a:sym typeface="Roboto"/>
              </a:defRPr>
            </a:lvl9pPr>
          </a:lstStyle>
          <a:p>
            <a:endParaRPr/>
          </a:p>
        </p:txBody>
      </p:sp>
      <p:sp>
        <p:nvSpPr>
          <p:cNvPr id="145" name="Shape 145"/>
          <p:cNvSpPr txBox="1">
            <a:spLocks noGrp="1"/>
          </p:cNvSpPr>
          <p:nvPr>
            <p:ph type="subTitle" idx="1"/>
          </p:nvPr>
        </p:nvSpPr>
        <p:spPr>
          <a:xfrm>
            <a:off x="354000" y="3705955"/>
            <a:ext cx="5393600" cy="1646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1pPr>
            <a:lvl2pPr marL="457200" marR="0" lvl="1"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2pPr>
            <a:lvl3pPr marL="914400" marR="0" lvl="2"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3pPr>
            <a:lvl4pPr marL="1371600" marR="0" lvl="3"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4pPr>
            <a:lvl5pPr marL="1828800" marR="0" lvl="4"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5pPr>
            <a:lvl6pPr marL="2286000" marR="0" lvl="5"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6pPr>
            <a:lvl7pPr marL="2743200" marR="0" lvl="6"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7pPr>
            <a:lvl8pPr marL="3200400" marR="0" lvl="7"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8pPr>
            <a:lvl9pPr marL="3657600" marR="0" lvl="8" indent="0" algn="ctr" rtl="0">
              <a:lnSpc>
                <a:spcPct val="100000"/>
              </a:lnSpc>
              <a:spcBef>
                <a:spcPts val="0"/>
              </a:spcBef>
              <a:spcAft>
                <a:spcPts val="0"/>
              </a:spcAft>
              <a:buClr>
                <a:schemeClr val="lt2"/>
              </a:buClr>
              <a:buFont typeface="Roboto"/>
              <a:buNone/>
              <a:defRPr sz="2800" b="0" i="0" u="none" strike="noStrike" cap="none">
                <a:solidFill>
                  <a:schemeClr val="lt2"/>
                </a:solidFill>
                <a:latin typeface="Roboto"/>
                <a:ea typeface="Roboto"/>
                <a:cs typeface="Roboto"/>
                <a:sym typeface="Roboto"/>
              </a:defRPr>
            </a:lvl9pPr>
          </a:lstStyle>
          <a:p>
            <a:endParaRPr/>
          </a:p>
        </p:txBody>
      </p:sp>
      <p:sp>
        <p:nvSpPr>
          <p:cNvPr id="146" name="Shape 146"/>
          <p:cNvSpPr txBox="1">
            <a:spLocks noGrp="1"/>
          </p:cNvSpPr>
          <p:nvPr>
            <p:ph type="body" idx="2"/>
          </p:nvPr>
        </p:nvSpPr>
        <p:spPr>
          <a:xfrm>
            <a:off x="6586000" y="965600"/>
            <a:ext cx="5116000" cy="49267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Font typeface="Roboto"/>
              <a:buNone/>
              <a:defRPr sz="1867" b="0" i="0" u="none" strike="noStrike" cap="none">
                <a:solidFill>
                  <a:schemeClr val="lt1"/>
                </a:solidFill>
                <a:latin typeface="Roboto"/>
                <a:ea typeface="Roboto"/>
                <a:cs typeface="Roboto"/>
                <a:sym typeface="Roboto"/>
              </a:defRPr>
            </a:lvl9pPr>
          </a:lstStyle>
          <a:p>
            <a:endParaRPr/>
          </a:p>
        </p:txBody>
      </p:sp>
      <p:sp>
        <p:nvSpPr>
          <p:cNvPr id="147" name="Shape 147"/>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US" sz="1400" b="0" i="0" u="none" strike="noStrike" cap="none">
                <a:solidFill>
                  <a:srgbClr val="FFFFFF"/>
                </a:solidFill>
                <a:latin typeface="Arial"/>
                <a:ea typeface="Arial"/>
                <a:cs typeface="Arial"/>
                <a:sym typeface="Arial"/>
              </a:rPr>
              <a:t>‹#›</a:t>
            </a:fld>
            <a:endParaRPr lang="en-US"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spTree>
      <p:nvGrpSpPr>
        <p:cNvPr id="1" name="Shape 148"/>
        <p:cNvGrpSpPr/>
        <p:nvPr/>
      </p:nvGrpSpPr>
      <p:grpSpPr>
        <a:xfrm>
          <a:off x="0" y="0"/>
          <a:ext cx="0" cy="0"/>
          <a:chOff x="0" y="0"/>
          <a:chExt cx="0" cy="0"/>
        </a:xfrm>
      </p:grpSpPr>
      <p:sp>
        <p:nvSpPr>
          <p:cNvPr id="149" name="Shape 149"/>
          <p:cNvSpPr txBox="1"/>
          <p:nvPr/>
        </p:nvSpPr>
        <p:spPr>
          <a:xfrm rot="10800000" flipH="1">
            <a:off x="0" y="0"/>
            <a:ext cx="12192000" cy="6261199"/>
          </a:xfrm>
          <a:prstGeom prst="rect">
            <a:avLst/>
          </a:prstGeom>
          <a:solidFill>
            <a:schemeClr val="accent4"/>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0" name="Shape 150"/>
          <p:cNvSpPr/>
          <p:nvPr/>
        </p:nvSpPr>
        <p:spPr>
          <a:xfrm rot="10800000" flipH="1">
            <a:off x="0" y="6163632"/>
            <a:ext cx="12192000" cy="987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1" name="Shape 151"/>
          <p:cNvSpPr txBox="1">
            <a:spLocks noGrp="1"/>
          </p:cNvSpPr>
          <p:nvPr>
            <p:ph type="body" idx="1"/>
          </p:nvPr>
        </p:nvSpPr>
        <p:spPr>
          <a:xfrm>
            <a:off x="76200" y="6262432"/>
            <a:ext cx="11176000" cy="59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16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9pPr>
          </a:lstStyle>
          <a:p>
            <a:endParaRPr/>
          </a:p>
        </p:txBody>
      </p:sp>
      <p:sp>
        <p:nvSpPr>
          <p:cNvPr id="152" name="Shape 152"/>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US" sz="1400" b="0" i="0" u="none" strike="noStrike" cap="none">
                <a:solidFill>
                  <a:srgbClr val="FFFFFF"/>
                </a:solidFill>
                <a:latin typeface="Arial"/>
                <a:ea typeface="Arial"/>
                <a:cs typeface="Arial"/>
                <a:sym typeface="Arial"/>
              </a:rPr>
              <a:t>‹#›</a:t>
            </a:fld>
            <a:endParaRPr lang="en-US"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634000" y="1678033"/>
            <a:ext cx="10962799" cy="26179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2"/>
              </a:buClr>
              <a:buFont typeface="Roboto"/>
              <a:buNone/>
              <a:defRPr sz="16000" b="0" i="0" u="none" strike="noStrike" cap="none">
                <a:solidFill>
                  <a:schemeClr val="dk2"/>
                </a:solidFill>
                <a:latin typeface="Roboto"/>
                <a:ea typeface="Roboto"/>
                <a:cs typeface="Roboto"/>
                <a:sym typeface="Roboto"/>
              </a:defRPr>
            </a:lvl1pPr>
            <a:lvl2pPr lvl="1" indent="0" algn="ctr">
              <a:spcBef>
                <a:spcPts val="0"/>
              </a:spcBef>
              <a:buClr>
                <a:schemeClr val="dk2"/>
              </a:buClr>
              <a:buFont typeface="Roboto"/>
              <a:buNone/>
              <a:defRPr sz="16000">
                <a:solidFill>
                  <a:schemeClr val="dk2"/>
                </a:solidFill>
                <a:latin typeface="Roboto"/>
                <a:ea typeface="Roboto"/>
                <a:cs typeface="Roboto"/>
                <a:sym typeface="Roboto"/>
              </a:defRPr>
            </a:lvl2pPr>
            <a:lvl3pPr lvl="2" indent="0" algn="ctr">
              <a:spcBef>
                <a:spcPts val="0"/>
              </a:spcBef>
              <a:buClr>
                <a:schemeClr val="dk2"/>
              </a:buClr>
              <a:buFont typeface="Roboto"/>
              <a:buNone/>
              <a:defRPr sz="16000">
                <a:solidFill>
                  <a:schemeClr val="dk2"/>
                </a:solidFill>
                <a:latin typeface="Roboto"/>
                <a:ea typeface="Roboto"/>
                <a:cs typeface="Roboto"/>
                <a:sym typeface="Roboto"/>
              </a:defRPr>
            </a:lvl3pPr>
            <a:lvl4pPr lvl="3" indent="0" algn="ctr">
              <a:spcBef>
                <a:spcPts val="0"/>
              </a:spcBef>
              <a:buClr>
                <a:schemeClr val="dk2"/>
              </a:buClr>
              <a:buFont typeface="Roboto"/>
              <a:buNone/>
              <a:defRPr sz="16000">
                <a:solidFill>
                  <a:schemeClr val="dk2"/>
                </a:solidFill>
                <a:latin typeface="Roboto"/>
                <a:ea typeface="Roboto"/>
                <a:cs typeface="Roboto"/>
                <a:sym typeface="Roboto"/>
              </a:defRPr>
            </a:lvl4pPr>
            <a:lvl5pPr lvl="4" indent="0" algn="ctr">
              <a:spcBef>
                <a:spcPts val="0"/>
              </a:spcBef>
              <a:buClr>
                <a:schemeClr val="dk2"/>
              </a:buClr>
              <a:buFont typeface="Roboto"/>
              <a:buNone/>
              <a:defRPr sz="16000">
                <a:solidFill>
                  <a:schemeClr val="dk2"/>
                </a:solidFill>
                <a:latin typeface="Roboto"/>
                <a:ea typeface="Roboto"/>
                <a:cs typeface="Roboto"/>
                <a:sym typeface="Roboto"/>
              </a:defRPr>
            </a:lvl5pPr>
            <a:lvl6pPr lvl="5" indent="0" algn="ctr">
              <a:spcBef>
                <a:spcPts val="0"/>
              </a:spcBef>
              <a:buClr>
                <a:schemeClr val="dk2"/>
              </a:buClr>
              <a:buFont typeface="Roboto"/>
              <a:buNone/>
              <a:defRPr sz="16000">
                <a:solidFill>
                  <a:schemeClr val="dk2"/>
                </a:solidFill>
                <a:latin typeface="Roboto"/>
                <a:ea typeface="Roboto"/>
                <a:cs typeface="Roboto"/>
                <a:sym typeface="Roboto"/>
              </a:defRPr>
            </a:lvl6pPr>
            <a:lvl7pPr lvl="6" indent="0" algn="ctr">
              <a:spcBef>
                <a:spcPts val="0"/>
              </a:spcBef>
              <a:buClr>
                <a:schemeClr val="dk2"/>
              </a:buClr>
              <a:buFont typeface="Roboto"/>
              <a:buNone/>
              <a:defRPr sz="16000">
                <a:solidFill>
                  <a:schemeClr val="dk2"/>
                </a:solidFill>
                <a:latin typeface="Roboto"/>
                <a:ea typeface="Roboto"/>
                <a:cs typeface="Roboto"/>
                <a:sym typeface="Roboto"/>
              </a:defRPr>
            </a:lvl7pPr>
            <a:lvl8pPr lvl="7" indent="0" algn="ctr">
              <a:spcBef>
                <a:spcPts val="0"/>
              </a:spcBef>
              <a:buClr>
                <a:schemeClr val="dk2"/>
              </a:buClr>
              <a:buFont typeface="Roboto"/>
              <a:buNone/>
              <a:defRPr sz="16000">
                <a:solidFill>
                  <a:schemeClr val="dk2"/>
                </a:solidFill>
                <a:latin typeface="Roboto"/>
                <a:ea typeface="Roboto"/>
                <a:cs typeface="Roboto"/>
                <a:sym typeface="Roboto"/>
              </a:defRPr>
            </a:lvl8pPr>
            <a:lvl9pPr lvl="8" indent="0" algn="ctr">
              <a:spcBef>
                <a:spcPts val="0"/>
              </a:spcBef>
              <a:buClr>
                <a:schemeClr val="dk2"/>
              </a:buClr>
              <a:buFont typeface="Roboto"/>
              <a:buNone/>
              <a:defRPr sz="16000">
                <a:solidFill>
                  <a:schemeClr val="dk2"/>
                </a:solidFill>
                <a:latin typeface="Roboto"/>
                <a:ea typeface="Roboto"/>
                <a:cs typeface="Roboto"/>
                <a:sym typeface="Roboto"/>
              </a:defRPr>
            </a:lvl9pPr>
          </a:lstStyle>
          <a:p>
            <a:endParaRPr/>
          </a:p>
        </p:txBody>
      </p:sp>
      <p:sp>
        <p:nvSpPr>
          <p:cNvPr id="155" name="Shape 155"/>
          <p:cNvSpPr txBox="1">
            <a:spLocks noGrp="1"/>
          </p:cNvSpPr>
          <p:nvPr>
            <p:ph type="body" idx="1"/>
          </p:nvPr>
        </p:nvSpPr>
        <p:spPr>
          <a:xfrm>
            <a:off x="634000" y="4406167"/>
            <a:ext cx="10962799" cy="17344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lt2"/>
              </a:buClr>
              <a:buFont typeface="Roboto"/>
              <a:buNone/>
              <a:defRPr sz="1800" b="0" i="0" u="none" strike="noStrike" cap="none">
                <a:solidFill>
                  <a:schemeClr val="lt2"/>
                </a:solidFill>
                <a:latin typeface="Roboto"/>
                <a:ea typeface="Roboto"/>
                <a:cs typeface="Roboto"/>
                <a:sym typeface="Roboto"/>
              </a:defRPr>
            </a:lvl1pPr>
            <a:lvl2pPr marL="457200" marR="0" lvl="1"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2pPr>
            <a:lvl3pPr marL="914400" marR="0" lvl="2"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3pPr>
            <a:lvl4pPr marL="1371600" marR="0" lvl="3"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4pPr>
            <a:lvl5pPr marL="1828800" marR="0" lvl="4"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5pPr>
            <a:lvl6pPr marL="2286000" marR="0" lvl="5"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6pPr>
            <a:lvl7pPr marL="2743200" marR="0" lvl="6"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7pPr>
            <a:lvl8pPr marL="3200400" marR="0" lvl="7"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8pPr>
            <a:lvl9pPr marL="3657600" marR="0" lvl="8" indent="0" algn="ctr"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9pPr>
          </a:lstStyle>
          <a:p>
            <a:endParaRPr/>
          </a:p>
        </p:txBody>
      </p:sp>
      <p:sp>
        <p:nvSpPr>
          <p:cNvPr id="156" name="Shape 156"/>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5"/>
        <p:cNvGrpSpPr/>
        <p:nvPr/>
      </p:nvGrpSpPr>
      <p:grpSpPr>
        <a:xfrm>
          <a:off x="0" y="0"/>
          <a:ext cx="0" cy="0"/>
          <a:chOff x="0" y="0"/>
          <a:chExt cx="0" cy="0"/>
        </a:xfrm>
      </p:grpSpPr>
      <p:sp>
        <p:nvSpPr>
          <p:cNvPr id="166" name="Shape 16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7" name="Shape 16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Shape 16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Shape 17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3" name="Shape 17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Shape 17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76" name="Shape 17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9" name="Shape 179"/>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80" name="Shape 18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Shape 18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Shape 18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5" name="Shape 185"/>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2" name="Shape 192"/>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Shape 19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Shape 19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1" name="Shape 20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Shape 20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Shape 20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4"/>
        <p:cNvGrpSpPr/>
        <p:nvPr/>
      </p:nvGrpSpPr>
      <p:grpSpPr>
        <a:xfrm>
          <a:off x="0" y="0"/>
          <a:ext cx="0" cy="0"/>
          <a:chOff x="0" y="0"/>
          <a:chExt cx="0" cy="0"/>
        </a:xfrm>
      </p:grpSpPr>
      <p:sp>
        <p:nvSpPr>
          <p:cNvPr id="205" name="Shape 20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Shape 20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Shape 20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7"/>
            <a:ext cx="10972799" cy="11432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3" name="Shape 23"/>
          <p:cNvSpPr txBox="1">
            <a:spLocks noGrp="1"/>
          </p:cNvSpPr>
          <p:nvPr>
            <p:ph type="body" idx="1"/>
          </p:nvPr>
        </p:nvSpPr>
        <p:spPr>
          <a:xfrm>
            <a:off x="609600" y="1600200"/>
            <a:ext cx="10972799" cy="4967700"/>
          </a:xfrm>
          <a:prstGeom prst="rect">
            <a:avLst/>
          </a:prstGeom>
          <a:noFill/>
          <a:ln>
            <a:noFill/>
          </a:ln>
        </p:spPr>
        <p:txBody>
          <a:bodyPr lIns="91425" tIns="91425" rIns="91425" bIns="91425" anchor="t" anchorCtr="0"/>
          <a:lstStyle>
            <a:lvl1pPr marL="228600" marR="0" lvl="0" indent="127000" algn="l" rtl="0">
              <a:lnSpc>
                <a:spcPct val="90000"/>
              </a:lnSpc>
              <a:spcBef>
                <a:spcPts val="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0" name="Shape 21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Shape 2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Shape 2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7" name="Shape 21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Shape 22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Shape 22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4" name="Shape 22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Shape 22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Shape 22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0" name="Shape 23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1" name="Shape 2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Shape 2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33" name="Shape 2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
        <p:cNvGrpSpPr/>
        <p:nvPr/>
      </p:nvGrpSpPr>
      <p:grpSpPr>
        <a:xfrm>
          <a:off x="0" y="0"/>
          <a:ext cx="0" cy="0"/>
          <a:chOff x="0" y="0"/>
          <a:chExt cx="0" cy="0"/>
        </a:xfrm>
      </p:grpSpPr>
      <p:sp>
        <p:nvSpPr>
          <p:cNvPr id="25" name="Shape 2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58"/>
        <p:cNvGrpSpPr/>
        <p:nvPr/>
      </p:nvGrpSpPr>
      <p:grpSpPr>
        <a:xfrm>
          <a:off x="0" y="0"/>
          <a:ext cx="0" cy="0"/>
          <a:chOff x="0" y="0"/>
          <a:chExt cx="0" cy="0"/>
        </a:xfrm>
      </p:grpSpPr>
      <p:sp>
        <p:nvSpPr>
          <p:cNvPr id="259" name="Shape 259"/>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0" name="Shape 260"/>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61" name="Shape 26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Shape 26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Shape 26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6" name="Shape 266"/>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7" name="Shape 26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Shape 26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2" name="Shape 272"/>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73" name="Shape 27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Shape 27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Shape 27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8" name="Shape 278"/>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9" name="Shape 279"/>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0" name="Shape 28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81" name="Shape 28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Shape 28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5" name="Shape 285"/>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6" name="Shape 286"/>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7" name="Shape 287"/>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9" name="Shape 28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Shape 29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Shape 29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4" name="Shape 29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Shape 29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6" name="Shape 29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7"/>
        <p:cNvGrpSpPr/>
        <p:nvPr/>
      </p:nvGrpSpPr>
      <p:grpSpPr>
        <a:xfrm>
          <a:off x="0" y="0"/>
          <a:ext cx="0" cy="0"/>
          <a:chOff x="0" y="0"/>
          <a:chExt cx="0" cy="0"/>
        </a:xfrm>
      </p:grpSpPr>
      <p:sp>
        <p:nvSpPr>
          <p:cNvPr id="298" name="Shape 29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Shape 29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Shape 30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3" name="Shape 303"/>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4" name="Shape 304"/>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05" name="Shape 30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Shape 30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7" name="Shape 30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0" name="Shape 310"/>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11" name="Shape 311"/>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12" name="Shape 3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3" name="Shape 3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Shape 3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7" name="Shape 317"/>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8" name="Shape 3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Shape 3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20" name="Shape 3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3" name="Shape 323"/>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4" name="Shape 3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Shape 3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Shape 3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8200" y="365126"/>
            <a:ext cx="10515599" cy="627333"/>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rgbClr val="00A4E4"/>
              </a:buClr>
              <a:buFont typeface="Arial Narrow"/>
              <a:buNone/>
              <a:defRPr sz="2434" b="1" i="0" u="none" strike="noStrike" cap="none">
                <a:solidFill>
                  <a:srgbClr val="00A4E4"/>
                </a:solidFill>
                <a:latin typeface="Arial Narrow"/>
                <a:ea typeface="Arial Narrow"/>
                <a:cs typeface="Arial Narrow"/>
                <a:sym typeface="Arial Narrow"/>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theme" Target="../theme/theme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29200" y="984966"/>
            <a:ext cx="10962799" cy="10235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oboto"/>
              <a:buNone/>
              <a:defRPr sz="3200" b="0" i="0" u="none" strike="noStrike" cap="none">
                <a:solidFill>
                  <a:schemeClr val="lt1"/>
                </a:solidFill>
                <a:latin typeface="Roboto"/>
                <a:ea typeface="Roboto"/>
                <a:cs typeface="Roboto"/>
                <a:sym typeface="Roboto"/>
              </a:defRPr>
            </a:lvl1pPr>
            <a:lvl2pPr lvl="1" indent="0">
              <a:spcBef>
                <a:spcPts val="0"/>
              </a:spcBef>
              <a:buClr>
                <a:schemeClr val="lt1"/>
              </a:buClr>
              <a:buFont typeface="Roboto"/>
              <a:buNone/>
              <a:defRPr sz="3200">
                <a:solidFill>
                  <a:schemeClr val="lt1"/>
                </a:solidFill>
                <a:latin typeface="Roboto"/>
                <a:ea typeface="Roboto"/>
                <a:cs typeface="Roboto"/>
                <a:sym typeface="Roboto"/>
              </a:defRPr>
            </a:lvl2pPr>
            <a:lvl3pPr lvl="2" indent="0">
              <a:spcBef>
                <a:spcPts val="0"/>
              </a:spcBef>
              <a:buClr>
                <a:schemeClr val="lt1"/>
              </a:buClr>
              <a:buFont typeface="Roboto"/>
              <a:buNone/>
              <a:defRPr sz="3200">
                <a:solidFill>
                  <a:schemeClr val="lt1"/>
                </a:solidFill>
                <a:latin typeface="Roboto"/>
                <a:ea typeface="Roboto"/>
                <a:cs typeface="Roboto"/>
                <a:sym typeface="Roboto"/>
              </a:defRPr>
            </a:lvl3pPr>
            <a:lvl4pPr lvl="3" indent="0">
              <a:spcBef>
                <a:spcPts val="0"/>
              </a:spcBef>
              <a:buClr>
                <a:schemeClr val="lt1"/>
              </a:buClr>
              <a:buFont typeface="Roboto"/>
              <a:buNone/>
              <a:defRPr sz="3200">
                <a:solidFill>
                  <a:schemeClr val="lt1"/>
                </a:solidFill>
                <a:latin typeface="Roboto"/>
                <a:ea typeface="Roboto"/>
                <a:cs typeface="Roboto"/>
                <a:sym typeface="Roboto"/>
              </a:defRPr>
            </a:lvl4pPr>
            <a:lvl5pPr lvl="4" indent="0">
              <a:spcBef>
                <a:spcPts val="0"/>
              </a:spcBef>
              <a:buClr>
                <a:schemeClr val="lt1"/>
              </a:buClr>
              <a:buFont typeface="Roboto"/>
              <a:buNone/>
              <a:defRPr sz="3200">
                <a:solidFill>
                  <a:schemeClr val="lt1"/>
                </a:solidFill>
                <a:latin typeface="Roboto"/>
                <a:ea typeface="Roboto"/>
                <a:cs typeface="Roboto"/>
                <a:sym typeface="Roboto"/>
              </a:defRPr>
            </a:lvl5pPr>
            <a:lvl6pPr lvl="5" indent="0">
              <a:spcBef>
                <a:spcPts val="0"/>
              </a:spcBef>
              <a:buClr>
                <a:schemeClr val="lt1"/>
              </a:buClr>
              <a:buFont typeface="Roboto"/>
              <a:buNone/>
              <a:defRPr sz="3200">
                <a:solidFill>
                  <a:schemeClr val="lt1"/>
                </a:solidFill>
                <a:latin typeface="Roboto"/>
                <a:ea typeface="Roboto"/>
                <a:cs typeface="Roboto"/>
                <a:sym typeface="Roboto"/>
              </a:defRPr>
            </a:lvl6pPr>
            <a:lvl7pPr lvl="6" indent="0">
              <a:spcBef>
                <a:spcPts val="0"/>
              </a:spcBef>
              <a:buClr>
                <a:schemeClr val="lt1"/>
              </a:buClr>
              <a:buFont typeface="Roboto"/>
              <a:buNone/>
              <a:defRPr sz="3200">
                <a:solidFill>
                  <a:schemeClr val="lt1"/>
                </a:solidFill>
                <a:latin typeface="Roboto"/>
                <a:ea typeface="Roboto"/>
                <a:cs typeface="Roboto"/>
                <a:sym typeface="Roboto"/>
              </a:defRPr>
            </a:lvl7pPr>
            <a:lvl8pPr lvl="7" indent="0">
              <a:spcBef>
                <a:spcPts val="0"/>
              </a:spcBef>
              <a:buClr>
                <a:schemeClr val="lt1"/>
              </a:buClr>
              <a:buFont typeface="Roboto"/>
              <a:buNone/>
              <a:defRPr sz="3200">
                <a:solidFill>
                  <a:schemeClr val="lt1"/>
                </a:solidFill>
                <a:latin typeface="Roboto"/>
                <a:ea typeface="Roboto"/>
                <a:cs typeface="Roboto"/>
                <a:sym typeface="Roboto"/>
              </a:defRPr>
            </a:lvl8pPr>
            <a:lvl9pPr lvl="8" indent="0">
              <a:spcBef>
                <a:spcPts val="0"/>
              </a:spcBef>
              <a:buClr>
                <a:schemeClr val="lt1"/>
              </a:buClr>
              <a:buFont typeface="Roboto"/>
              <a:buNone/>
              <a:defRPr sz="3200">
                <a:solidFill>
                  <a:schemeClr val="lt1"/>
                </a:solidFill>
                <a:latin typeface="Roboto"/>
                <a:ea typeface="Roboto"/>
                <a:cs typeface="Roboto"/>
                <a:sym typeface="Roboto"/>
              </a:defRPr>
            </a:lvl9pPr>
          </a:lstStyle>
          <a:p>
            <a:endParaRPr/>
          </a:p>
        </p:txBody>
      </p:sp>
      <p:sp>
        <p:nvSpPr>
          <p:cNvPr id="103" name="Shape 103"/>
          <p:cNvSpPr txBox="1">
            <a:spLocks noGrp="1"/>
          </p:cNvSpPr>
          <p:nvPr>
            <p:ph type="body" idx="1"/>
          </p:nvPr>
        </p:nvSpPr>
        <p:spPr>
          <a:xfrm>
            <a:off x="629200" y="2558766"/>
            <a:ext cx="10962799" cy="36136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Font typeface="Roboto"/>
              <a:buNone/>
              <a:defRPr sz="1867" b="0" i="0" u="none" strike="noStrike" cap="none">
                <a:solidFill>
                  <a:schemeClr val="lt2"/>
                </a:solidFill>
                <a:latin typeface="Roboto"/>
                <a:ea typeface="Roboto"/>
                <a:cs typeface="Roboto"/>
                <a:sym typeface="Roboto"/>
              </a:defRPr>
            </a:lvl9pPr>
          </a:lstStyle>
          <a:p>
            <a:endParaRPr/>
          </a:p>
        </p:txBody>
      </p:sp>
      <p:sp>
        <p:nvSpPr>
          <p:cNvPr id="104" name="Shape 104"/>
          <p:cNvSpPr txBox="1">
            <a:spLocks noGrp="1"/>
          </p:cNvSpPr>
          <p:nvPr>
            <p:ph type="sldNum" idx="12"/>
          </p:nvPr>
        </p:nvSpPr>
        <p:spPr>
          <a:xfrm>
            <a:off x="11364721" y="6260830"/>
            <a:ext cx="731600" cy="5247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rgbClr val="737373"/>
              </a:buClr>
              <a:buSzPct val="25000"/>
              <a:buFont typeface="Roboto"/>
              <a:buNone/>
            </a:pPr>
            <a:fld id="{00000000-1234-1234-1234-123412341234}" type="slidenum">
              <a:rPr lang="en-US" sz="1333" b="0" i="0" u="none" strike="noStrike" cap="none">
                <a:solidFill>
                  <a:srgbClr val="737373"/>
                </a:solidFill>
                <a:latin typeface="Roboto"/>
                <a:ea typeface="Roboto"/>
                <a:cs typeface="Roboto"/>
                <a:sym typeface="Roboto"/>
              </a:rPr>
              <a:t>‹#›</a:t>
            </a:fld>
            <a:endParaRPr lang="en-US" sz="1333" b="0" i="0" u="none" strike="noStrike" cap="none">
              <a:solidFill>
                <a:srgbClr val="737373"/>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1" name="Shape 16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Shape 1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Shape 1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4" name="Shape 254"/>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5" name="Shape 2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6" name="Shape 2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www.payette.com/building-science/glazing-and-winter-comfort-too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www.ladybug.tools/ladybug-web/analemma-3d/analemma-3d-r18.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Sextant"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hyperlink" Target="https://en.wikipedia.org/wiki/Stonehenge" TargetMode="External"/><Relationship Id="rId5" Type="http://schemas.openxmlformats.org/officeDocument/2006/relationships/image" Target="../media/image32.png"/><Relationship Id="rId4" Type="http://schemas.openxmlformats.org/officeDocument/2006/relationships/hyperlink" Target="https://en.wikipedia.org/wiki/Antikythera_mechanis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ladybug.tools/epwmap"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ourner/suncalc"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s://mdahlhausen.github.io/epwvi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48"/>
        <p:cNvGrpSpPr/>
        <p:nvPr/>
      </p:nvGrpSpPr>
      <p:grpSpPr>
        <a:xfrm>
          <a:off x="0" y="0"/>
          <a:ext cx="0" cy="0"/>
          <a:chOff x="0" y="0"/>
          <a:chExt cx="0" cy="0"/>
        </a:xfrm>
      </p:grpSpPr>
      <p:sp>
        <p:nvSpPr>
          <p:cNvPr id="349" name="Shape 349"/>
          <p:cNvSpPr txBox="1"/>
          <p:nvPr/>
        </p:nvSpPr>
        <p:spPr>
          <a:xfrm>
            <a:off x="2307825" y="3577751"/>
            <a:ext cx="5448733" cy="1718146"/>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1400" b="1" i="0" u="none" strike="noStrike" cap="none">
                <a:solidFill>
                  <a:schemeClr val="lt1"/>
                </a:solidFill>
                <a:latin typeface="Arial"/>
                <a:ea typeface="Arial"/>
                <a:cs typeface="Arial"/>
                <a:sym typeface="Arial"/>
              </a:rPr>
              <a:t>August 7-9, 2017</a:t>
            </a:r>
          </a:p>
          <a:p>
            <a:pPr marL="0" marR="0" lvl="0" indent="0" algn="l" rtl="0">
              <a:lnSpc>
                <a:spcPct val="90000"/>
              </a:lnSpc>
              <a:spcBef>
                <a:spcPts val="1000"/>
              </a:spcBef>
              <a:spcAft>
                <a:spcPts val="0"/>
              </a:spcAft>
              <a:buClr>
                <a:schemeClr val="lt1"/>
              </a:buClr>
              <a:buSzPct val="25000"/>
              <a:buFont typeface="Arial"/>
              <a:buNone/>
            </a:pPr>
            <a:r>
              <a:rPr lang="en-US" sz="1400" b="1" i="0" u="none" strike="noStrike" cap="none">
                <a:solidFill>
                  <a:schemeClr val="lt1"/>
                </a:solidFill>
                <a:latin typeface="Arial"/>
                <a:ea typeface="Arial"/>
                <a:cs typeface="Arial"/>
                <a:sym typeface="Arial"/>
              </a:rPr>
              <a:t>Matthew Dahlhausen</a:t>
            </a:r>
          </a:p>
          <a:p>
            <a:pPr marL="0" marR="0" lvl="0" indent="0" algn="l" rtl="0">
              <a:lnSpc>
                <a:spcPct val="90000"/>
              </a:lnSpc>
              <a:spcBef>
                <a:spcPts val="1000"/>
              </a:spcBef>
              <a:spcAft>
                <a:spcPts val="0"/>
              </a:spcAft>
              <a:buClr>
                <a:schemeClr val="lt1"/>
              </a:buClr>
              <a:buSzPct val="25000"/>
              <a:buFont typeface="Arial"/>
              <a:buNone/>
            </a:pPr>
            <a:r>
              <a:rPr lang="en-US" sz="1400" b="1" i="0" u="none" strike="noStrike" cap="none">
                <a:solidFill>
                  <a:schemeClr val="lt1"/>
                </a:solidFill>
                <a:latin typeface="Arial"/>
                <a:ea typeface="Arial"/>
                <a:cs typeface="Arial"/>
                <a:sym typeface="Arial"/>
              </a:rPr>
              <a:t>Mostapha Sadeghipour Roudsari</a:t>
            </a:r>
          </a:p>
          <a:p>
            <a:pPr marL="0" marR="0" lvl="0" indent="0" algn="l" rtl="0">
              <a:lnSpc>
                <a:spcPct val="90000"/>
              </a:lnSpc>
              <a:spcBef>
                <a:spcPts val="1000"/>
              </a:spcBef>
              <a:spcAft>
                <a:spcPts val="0"/>
              </a:spcAft>
              <a:buClr>
                <a:schemeClr val="lt1"/>
              </a:buClr>
              <a:buSzPct val="25000"/>
              <a:buFont typeface="Arial"/>
              <a:buNone/>
            </a:pPr>
            <a:r>
              <a:rPr lang="en-US" sz="1400" b="1" i="0" u="none" strike="noStrike" cap="none">
                <a:solidFill>
                  <a:schemeClr val="lt1"/>
                </a:solidFill>
                <a:latin typeface="Arial"/>
                <a:ea typeface="Arial"/>
                <a:cs typeface="Arial"/>
                <a:sym typeface="Arial"/>
              </a:rPr>
              <a:t>Chris Mackey </a:t>
            </a:r>
          </a:p>
          <a:p>
            <a:pPr marL="0" marR="0" lvl="0" indent="0" algn="l" rtl="0">
              <a:lnSpc>
                <a:spcPct val="90000"/>
              </a:lnSpc>
              <a:spcBef>
                <a:spcPts val="1000"/>
              </a:spcBef>
              <a:spcAft>
                <a:spcPts val="0"/>
              </a:spcAft>
              <a:buClr>
                <a:schemeClr val="lt1"/>
              </a:buClr>
              <a:buSzPct val="25000"/>
              <a:buFont typeface="Arial"/>
              <a:buNone/>
            </a:pPr>
            <a:r>
              <a:rPr lang="en-US" sz="1400" b="1" i="0" u="none" strike="noStrike" cap="none">
                <a:solidFill>
                  <a:schemeClr val="lt1"/>
                </a:solidFill>
                <a:latin typeface="Arial"/>
                <a:ea typeface="Arial"/>
                <a:cs typeface="Arial"/>
                <a:sym typeface="Arial"/>
              </a:rPr>
              <a:t>Theo Armour</a:t>
            </a:r>
          </a:p>
        </p:txBody>
      </p:sp>
      <p:sp>
        <p:nvSpPr>
          <p:cNvPr id="350" name="Shape 350"/>
          <p:cNvSpPr txBox="1"/>
          <p:nvPr/>
        </p:nvSpPr>
        <p:spPr>
          <a:xfrm>
            <a:off x="1712500" y="3058513"/>
            <a:ext cx="8574497" cy="29440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1600" b="1" i="0" u="none" strike="noStrike" cap="none">
                <a:solidFill>
                  <a:schemeClr val="lt1"/>
                </a:solidFill>
                <a:latin typeface="Arial"/>
                <a:ea typeface="Arial"/>
                <a:cs typeface="Arial"/>
                <a:sym typeface="Arial"/>
              </a:rPr>
              <a:t>An interactive workshop on open source web tools to use in your simulation practice</a:t>
            </a:r>
          </a:p>
        </p:txBody>
      </p:sp>
      <p:sp>
        <p:nvSpPr>
          <p:cNvPr id="351" name="Shape 351"/>
          <p:cNvSpPr txBox="1"/>
          <p:nvPr/>
        </p:nvSpPr>
        <p:spPr>
          <a:xfrm>
            <a:off x="1703405" y="2474841"/>
            <a:ext cx="8363322" cy="44726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2800" b="1" i="0" u="none" strike="noStrike" cap="none">
                <a:solidFill>
                  <a:schemeClr val="lt1"/>
                </a:solidFill>
                <a:latin typeface="Arial"/>
                <a:ea typeface="Arial"/>
                <a:cs typeface="Arial"/>
                <a:sym typeface="Arial"/>
              </a:rPr>
              <a:t>Introduction to Open Web Tools MiniWorkshop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dirty="0" err="1" smtClean="0"/>
              <a:t>epwvis</a:t>
            </a:r>
            <a:endParaRPr lang="en-US" sz="2454" b="1" i="0" u="none" strike="noStrike" cap="none" dirty="0">
              <a:solidFill>
                <a:srgbClr val="00A4E4"/>
              </a:solidFill>
              <a:latin typeface="Arial Narrow"/>
              <a:ea typeface="Arial Narrow"/>
              <a:cs typeface="Arial Narrow"/>
              <a:sym typeface="Arial Narrow"/>
            </a:endParaRPr>
          </a:p>
        </p:txBody>
      </p:sp>
      <p:sp>
        <p:nvSpPr>
          <p:cNvPr id="362" name="Shape 362"/>
          <p:cNvSpPr txBox="1"/>
          <p:nvPr/>
        </p:nvSpPr>
        <p:spPr>
          <a:xfrm>
            <a:off x="1525299" y="992458"/>
            <a:ext cx="9019899" cy="4570142"/>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3A3838"/>
              </a:buClr>
              <a:buSzPct val="100948"/>
            </a:pPr>
            <a:r>
              <a:rPr lang="en-US" sz="2000" b="0" i="0" u="none" strike="noStrike" cap="none" dirty="0" smtClean="0">
                <a:solidFill>
                  <a:srgbClr val="3A3838"/>
                </a:solidFill>
                <a:sym typeface="Arial"/>
              </a:rPr>
              <a:t>Lessons Learned: </a:t>
            </a:r>
          </a:p>
          <a:p>
            <a:pPr marR="0" lvl="0" algn="l" rtl="0">
              <a:lnSpc>
                <a:spcPct val="100000"/>
              </a:lnSpc>
              <a:spcBef>
                <a:spcPts val="0"/>
              </a:spcBef>
              <a:spcAft>
                <a:spcPts val="0"/>
              </a:spcAft>
              <a:buClr>
                <a:srgbClr val="3A3838"/>
              </a:buClr>
              <a:buSzPct val="100948"/>
            </a:pPr>
            <a:endParaRPr lang="en-US" sz="2000" dirty="0" smtClean="0">
              <a:solidFill>
                <a:srgbClr val="3A3838"/>
              </a:solidFill>
            </a:endParaRP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r>
              <a:rPr lang="en-US" sz="2000" dirty="0" smtClean="0">
                <a:solidFill>
                  <a:srgbClr val="3A3838"/>
                </a:solidFill>
              </a:rPr>
              <a:t>Web languages often library dependencies – need to trade-off using libraries vs. keeping page simple and lean</a:t>
            </a: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endParaRPr lang="en-US" sz="2000" dirty="0">
              <a:solidFill>
                <a:srgbClr val="3A3838"/>
              </a:solidFill>
            </a:endParaRP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r>
              <a:rPr lang="en-US" sz="2000" dirty="0" smtClean="0">
                <a:solidFill>
                  <a:srgbClr val="3A3838"/>
                </a:solidFill>
              </a:rPr>
              <a:t>Need to think a bit about data parsing – minimal steps to go fast</a:t>
            </a: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endParaRPr lang="en-US" sz="2000" dirty="0" smtClean="0">
              <a:solidFill>
                <a:srgbClr val="3A3838"/>
              </a:solidFill>
            </a:endParaRP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r>
              <a:rPr lang="en-US" sz="2000" dirty="0" smtClean="0">
                <a:solidFill>
                  <a:srgbClr val="3A3838"/>
                </a:solidFill>
              </a:rPr>
              <a:t>Organize structure from the beginning to save time later repeated tasks.  E.g., each type of graph is a function, pass parameters to it.</a:t>
            </a: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endParaRPr lang="en-US" sz="2000" dirty="0">
              <a:solidFill>
                <a:srgbClr val="3A3838"/>
              </a:solidFill>
            </a:endParaRPr>
          </a:p>
          <a:p>
            <a:pPr marL="342900" marR="0" lvl="0" indent="-342900" algn="l" rtl="0">
              <a:lnSpc>
                <a:spcPct val="100000"/>
              </a:lnSpc>
              <a:spcBef>
                <a:spcPts val="0"/>
              </a:spcBef>
              <a:spcAft>
                <a:spcPts val="0"/>
              </a:spcAft>
              <a:buClr>
                <a:srgbClr val="3A3838"/>
              </a:buClr>
              <a:buSzPct val="100948"/>
              <a:buFont typeface="Arial" panose="020B0604020202020204" pitchFamily="34" charset="0"/>
              <a:buChar char="•"/>
            </a:pPr>
            <a:r>
              <a:rPr lang="en-US" sz="2000" dirty="0" smtClean="0">
                <a:solidFill>
                  <a:srgbClr val="3A3838"/>
                </a:solidFill>
              </a:rPr>
              <a:t>Having live-feedback is very useful for speed.  It WON’T work the first time.</a:t>
            </a:r>
            <a:endParaRPr lang="en-US" sz="2000" dirty="0">
              <a:solidFill>
                <a:srgbClr val="3A3838"/>
              </a:solidFill>
            </a:endParaRPr>
          </a:p>
          <a:p>
            <a:pPr marR="0" lvl="0" algn="l" rtl="0">
              <a:lnSpc>
                <a:spcPct val="100000"/>
              </a:lnSpc>
              <a:spcBef>
                <a:spcPts val="0"/>
              </a:spcBef>
              <a:spcAft>
                <a:spcPts val="0"/>
              </a:spcAft>
              <a:buClr>
                <a:srgbClr val="3A3838"/>
              </a:buClr>
              <a:buSzPct val="100948"/>
            </a:pPr>
            <a:endParaRPr lang="en-US" sz="2000" dirty="0" smtClean="0">
              <a:solidFill>
                <a:srgbClr val="3A3838"/>
              </a:solidFill>
            </a:endParaRPr>
          </a:p>
          <a:p>
            <a:pPr marR="0" lvl="0" algn="l" rtl="0">
              <a:lnSpc>
                <a:spcPct val="100000"/>
              </a:lnSpc>
              <a:spcBef>
                <a:spcPts val="0"/>
              </a:spcBef>
              <a:spcAft>
                <a:spcPts val="0"/>
              </a:spcAft>
              <a:buClr>
                <a:srgbClr val="3A3838"/>
              </a:buClr>
              <a:buSzPct val="100948"/>
            </a:pPr>
            <a:r>
              <a:rPr lang="en-US" sz="2000" dirty="0" smtClean="0">
                <a:solidFill>
                  <a:srgbClr val="3A3838"/>
                </a:solidFill>
              </a:rPr>
              <a:t>Future: </a:t>
            </a:r>
          </a:p>
          <a:p>
            <a:pPr marR="0" lvl="0" algn="l" rtl="0">
              <a:lnSpc>
                <a:spcPct val="100000"/>
              </a:lnSpc>
              <a:spcBef>
                <a:spcPts val="0"/>
              </a:spcBef>
              <a:spcAft>
                <a:spcPts val="0"/>
              </a:spcAft>
              <a:buClr>
                <a:srgbClr val="3A3838"/>
              </a:buClr>
              <a:buSzPct val="100948"/>
            </a:pPr>
            <a:r>
              <a:rPr lang="en-US" sz="2000" dirty="0" smtClean="0">
                <a:solidFill>
                  <a:srgbClr val="3A3838"/>
                </a:solidFill>
              </a:rPr>
              <a:t>More analysis, filtering, graph options, save to image, custom layouts</a:t>
            </a:r>
            <a:endParaRPr lang="en-US" sz="2000" b="0" i="0" u="none" strike="noStrike" cap="none" dirty="0">
              <a:solidFill>
                <a:srgbClr val="3A3838"/>
              </a:solidFill>
              <a:sym typeface="Arial"/>
            </a:endParaRPr>
          </a:p>
        </p:txBody>
      </p:sp>
    </p:spTree>
    <p:extLst>
      <p:ext uri="{BB962C8B-B14F-4D97-AF65-F5344CB8AC3E}">
        <p14:creationId xmlns:p14="http://schemas.microsoft.com/office/powerpoint/2010/main" val="205061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80"/>
        <p:cNvGrpSpPr/>
        <p:nvPr/>
      </p:nvGrpSpPr>
      <p:grpSpPr>
        <a:xfrm>
          <a:off x="0" y="0"/>
          <a:ext cx="0" cy="0"/>
          <a:chOff x="0" y="0"/>
          <a:chExt cx="0" cy="0"/>
        </a:xfrm>
      </p:grpSpPr>
      <p:sp>
        <p:nvSpPr>
          <p:cNvPr id="381" name="Shape 381"/>
          <p:cNvSpPr txBox="1"/>
          <p:nvPr/>
        </p:nvSpPr>
        <p:spPr>
          <a:xfrm>
            <a:off x="1712500" y="3058513"/>
            <a:ext cx="8574600" cy="294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1600" b="1" i="0" u="none" strike="noStrike" cap="none">
                <a:solidFill>
                  <a:srgbClr val="FFFFFF"/>
                </a:solidFill>
                <a:latin typeface="Arial"/>
                <a:ea typeface="Arial"/>
                <a:cs typeface="Arial"/>
                <a:sym typeface="Arial"/>
              </a:rPr>
              <a:t>A tool to eliminate perimeter heat in the building industry</a:t>
            </a:r>
          </a:p>
        </p:txBody>
      </p:sp>
      <p:sp>
        <p:nvSpPr>
          <p:cNvPr id="382" name="Shape 382"/>
          <p:cNvSpPr txBox="1"/>
          <p:nvPr/>
        </p:nvSpPr>
        <p:spPr>
          <a:xfrm>
            <a:off x="1703405" y="2474841"/>
            <a:ext cx="8363400" cy="447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Glazing and Thermal Comfort Tool</a:t>
            </a:r>
          </a:p>
        </p:txBody>
      </p:sp>
    </p:spTree>
    <p:extLst>
      <p:ext uri="{BB962C8B-B14F-4D97-AF65-F5344CB8AC3E}">
        <p14:creationId xmlns:p14="http://schemas.microsoft.com/office/powerpoint/2010/main" val="26459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p:cNvPicPr preferRelativeResize="0"/>
          <p:nvPr/>
        </p:nvPicPr>
        <p:blipFill rotWithShape="1">
          <a:blip r:embed="rId3">
            <a:alphaModFix/>
          </a:blip>
          <a:srcRect l="21911"/>
          <a:stretch/>
        </p:blipFill>
        <p:spPr>
          <a:xfrm>
            <a:off x="-23325" y="-6925"/>
            <a:ext cx="9624526" cy="6858000"/>
          </a:xfrm>
          <a:prstGeom prst="rect">
            <a:avLst/>
          </a:prstGeom>
          <a:noFill/>
          <a:ln>
            <a:noFill/>
          </a:ln>
        </p:spPr>
      </p:pic>
      <p:sp>
        <p:nvSpPr>
          <p:cNvPr id="388" name="Shape 388"/>
          <p:cNvSpPr txBox="1">
            <a:spLocks noGrp="1"/>
          </p:cNvSpPr>
          <p:nvPr>
            <p:ph type="title"/>
          </p:nvPr>
        </p:nvSpPr>
        <p:spPr>
          <a:xfrm>
            <a:off x="7123925" y="2254900"/>
            <a:ext cx="4992000" cy="507900"/>
          </a:xfrm>
          <a:prstGeom prst="rect">
            <a:avLst/>
          </a:prstGeom>
          <a:noFill/>
          <a:ln>
            <a:noFill/>
          </a:ln>
        </p:spPr>
        <p:txBody>
          <a:bodyPr lIns="91425" tIns="45700" rIns="91425" bIns="45700" anchor="ctr" anchorCtr="0">
            <a:noAutofit/>
          </a:bodyPr>
          <a:lstStyle/>
          <a:p>
            <a:pPr marL="0" marR="0" lvl="0" indent="0" algn="ctr" rtl="0">
              <a:lnSpc>
                <a:spcPct val="115000"/>
              </a:lnSpc>
              <a:spcBef>
                <a:spcPts val="0"/>
              </a:spcBef>
              <a:spcAft>
                <a:spcPts val="0"/>
              </a:spcAft>
              <a:buClr>
                <a:schemeClr val="dk1"/>
              </a:buClr>
              <a:buSzPct val="25000"/>
              <a:buFont typeface="Arial"/>
              <a:buNone/>
            </a:pPr>
            <a:r>
              <a:rPr lang="en-US" sz="2300" b="1" i="0" u="none" strike="noStrike" cap="none">
                <a:solidFill>
                  <a:schemeClr val="dk1"/>
                </a:solidFill>
                <a:latin typeface="Arial"/>
                <a:ea typeface="Arial"/>
                <a:cs typeface="Arial"/>
                <a:sym typeface="Arial"/>
              </a:rPr>
              <a:t>Glazing and Winte</a:t>
            </a:r>
            <a:r>
              <a:rPr lang="en-US" sz="2300">
                <a:solidFill>
                  <a:schemeClr val="dk1"/>
                </a:solidFill>
                <a:latin typeface="Arial"/>
                <a:ea typeface="Arial"/>
                <a:cs typeface="Arial"/>
                <a:sym typeface="Arial"/>
              </a:rPr>
              <a:t>r </a:t>
            </a:r>
            <a:r>
              <a:rPr lang="en-US" sz="2300" b="1" i="0" u="none" strike="noStrike" cap="none">
                <a:solidFill>
                  <a:schemeClr val="dk1"/>
                </a:solidFill>
                <a:latin typeface="Arial"/>
                <a:ea typeface="Arial"/>
                <a:cs typeface="Arial"/>
                <a:sym typeface="Arial"/>
              </a:rPr>
              <a:t>Comfort Tool</a:t>
            </a:r>
          </a:p>
          <a:p>
            <a:pPr marL="0" marR="0" lvl="0" indent="0" algn="ctr" rtl="0">
              <a:lnSpc>
                <a:spcPct val="90000"/>
              </a:lnSpc>
              <a:spcBef>
                <a:spcPts val="600"/>
              </a:spcBef>
              <a:spcAft>
                <a:spcPts val="0"/>
              </a:spcAft>
              <a:buClr>
                <a:srgbClr val="00A4E4"/>
              </a:buClr>
              <a:buSzPct val="25000"/>
              <a:buFont typeface="Arial Narrow"/>
              <a:buNone/>
            </a:pPr>
            <a:endParaRPr sz="2454" b="1"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A4E4"/>
              </a:buClr>
              <a:buSzPct val="25000"/>
              <a:buFont typeface="Arial Narrow"/>
              <a:buNone/>
            </a:pPr>
            <a:r>
              <a:rPr lang="en-US" sz="2454" b="1" i="0" u="sng" strike="noStrike" cap="none">
                <a:solidFill>
                  <a:schemeClr val="hlink"/>
                </a:solidFill>
                <a:latin typeface="Arial"/>
                <a:ea typeface="Arial"/>
                <a:cs typeface="Arial"/>
                <a:sym typeface="Arial"/>
                <a:hlinkClick r:id="rId4"/>
              </a:rPr>
              <a:t>http://www.payette.com/building-science/glazing-and-winter-comfort-tool</a:t>
            </a:r>
          </a:p>
        </p:txBody>
      </p:sp>
      <p:sp>
        <p:nvSpPr>
          <p:cNvPr id="389" name="Shape 389"/>
          <p:cNvSpPr txBox="1">
            <a:spLocks noGrp="1"/>
          </p:cNvSpPr>
          <p:nvPr>
            <p:ph type="title"/>
          </p:nvPr>
        </p:nvSpPr>
        <p:spPr>
          <a:xfrm>
            <a:off x="7598375" y="4584100"/>
            <a:ext cx="4043099" cy="627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A4E4"/>
              </a:buClr>
              <a:buSzPct val="25000"/>
              <a:buFont typeface="Arial Narrow"/>
              <a:buNone/>
            </a:pPr>
            <a:r>
              <a:rPr lang="en-US" sz="2454" b="1" i="0" u="none" strike="noStrike" cap="none">
                <a:solidFill>
                  <a:srgbClr val="000000"/>
                </a:solidFill>
                <a:latin typeface="Arial"/>
                <a:ea typeface="Arial"/>
                <a:cs typeface="Arial"/>
                <a:sym typeface="Arial"/>
              </a:rPr>
              <a:t>d3.js, bootstrap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Shape 394"/>
          <p:cNvPicPr preferRelativeResize="0"/>
          <p:nvPr/>
        </p:nvPicPr>
        <p:blipFill rotWithShape="1">
          <a:blip r:embed="rId3">
            <a:alphaModFix/>
          </a:blip>
          <a:srcRect r="17512"/>
          <a:stretch/>
        </p:blipFill>
        <p:spPr>
          <a:xfrm>
            <a:off x="406400" y="1650733"/>
            <a:ext cx="5571532" cy="3799233"/>
          </a:xfrm>
          <a:prstGeom prst="rect">
            <a:avLst/>
          </a:prstGeom>
          <a:noFill/>
          <a:ln>
            <a:noFill/>
          </a:ln>
        </p:spPr>
      </p:pic>
      <p:sp>
        <p:nvSpPr>
          <p:cNvPr id="395" name="Shape 395"/>
          <p:cNvSpPr txBox="1">
            <a:spLocks noGrp="1"/>
          </p:cNvSpPr>
          <p:nvPr>
            <p:ph type="title"/>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p:cNvPicPr preferRelativeResize="0"/>
          <p:nvPr/>
        </p:nvPicPr>
        <p:blipFill rotWithShape="1">
          <a:blip r:embed="rId3">
            <a:alphaModFix/>
          </a:blip>
          <a:srcRect r="17512"/>
          <a:stretch/>
        </p:blipFill>
        <p:spPr>
          <a:xfrm>
            <a:off x="406400" y="1650733"/>
            <a:ext cx="5571532" cy="3799233"/>
          </a:xfrm>
          <a:prstGeom prst="rect">
            <a:avLst/>
          </a:prstGeom>
          <a:noFill/>
          <a:ln>
            <a:noFill/>
          </a:ln>
        </p:spPr>
      </p:pic>
      <p:cxnSp>
        <p:nvCxnSpPr>
          <p:cNvPr id="401" name="Shape 401"/>
          <p:cNvCxnSpPr/>
          <p:nvPr/>
        </p:nvCxnSpPr>
        <p:spPr>
          <a:xfrm>
            <a:off x="2501066" y="1042066"/>
            <a:ext cx="0" cy="1211099"/>
          </a:xfrm>
          <a:prstGeom prst="straightConnector1">
            <a:avLst/>
          </a:prstGeom>
          <a:noFill/>
          <a:ln w="28575" cap="flat" cmpd="sng">
            <a:solidFill>
              <a:srgbClr val="000000"/>
            </a:solidFill>
            <a:prstDash val="solid"/>
            <a:round/>
            <a:headEnd type="none" w="med" len="med"/>
            <a:tailEnd type="triangle" w="lg" len="lg"/>
          </a:ln>
        </p:spPr>
      </p:cxnSp>
      <p:sp>
        <p:nvSpPr>
          <p:cNvPr id="402" name="Shape 402"/>
          <p:cNvSpPr txBox="1">
            <a:spLocks noGrp="1"/>
          </p:cNvSpPr>
          <p:nvPr>
            <p:ph type="title"/>
          </p:nvPr>
        </p:nvSpPr>
        <p:spPr>
          <a:xfrm>
            <a:off x="2456700" y="972754"/>
            <a:ext cx="3411900"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If this were well insulated</a:t>
            </a:r>
          </a:p>
        </p:txBody>
      </p:sp>
      <p:sp>
        <p:nvSpPr>
          <p:cNvPr id="403" name="Shape 403"/>
          <p:cNvSpPr txBox="1">
            <a:spLocks noGrp="1"/>
          </p:cNvSpPr>
          <p:nvPr>
            <p:ph type="title"/>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Shape 408"/>
          <p:cNvPicPr preferRelativeResize="0"/>
          <p:nvPr/>
        </p:nvPicPr>
        <p:blipFill rotWithShape="1">
          <a:blip r:embed="rId3">
            <a:alphaModFix/>
          </a:blip>
          <a:srcRect r="17512"/>
          <a:stretch/>
        </p:blipFill>
        <p:spPr>
          <a:xfrm>
            <a:off x="406400" y="1650733"/>
            <a:ext cx="5571532" cy="3799233"/>
          </a:xfrm>
          <a:prstGeom prst="rect">
            <a:avLst/>
          </a:prstGeom>
          <a:noFill/>
          <a:ln>
            <a:noFill/>
          </a:ln>
        </p:spPr>
      </p:pic>
      <p:cxnSp>
        <p:nvCxnSpPr>
          <p:cNvPr id="409" name="Shape 409"/>
          <p:cNvCxnSpPr/>
          <p:nvPr/>
        </p:nvCxnSpPr>
        <p:spPr>
          <a:xfrm rot="10800000">
            <a:off x="1238000" y="5000266"/>
            <a:ext cx="0" cy="1246800"/>
          </a:xfrm>
          <a:prstGeom prst="straightConnector1">
            <a:avLst/>
          </a:prstGeom>
          <a:noFill/>
          <a:ln w="28575" cap="flat" cmpd="sng">
            <a:solidFill>
              <a:srgbClr val="000000"/>
            </a:solidFill>
            <a:prstDash val="solid"/>
            <a:round/>
            <a:headEnd type="none" w="med" len="med"/>
            <a:tailEnd type="triangle" w="lg" len="lg"/>
          </a:ln>
        </p:spPr>
      </p:cxnSp>
      <p:sp>
        <p:nvSpPr>
          <p:cNvPr id="410" name="Shape 410"/>
          <p:cNvSpPr txBox="1">
            <a:spLocks noGrp="1"/>
          </p:cNvSpPr>
          <p:nvPr>
            <p:ph type="title"/>
          </p:nvPr>
        </p:nvSpPr>
        <p:spPr>
          <a:xfrm>
            <a:off x="1193633" y="5935332"/>
            <a:ext cx="2805298"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We wouldn’t need this</a:t>
            </a:r>
          </a:p>
        </p:txBody>
      </p:sp>
      <p:cxnSp>
        <p:nvCxnSpPr>
          <p:cNvPr id="411" name="Shape 411"/>
          <p:cNvCxnSpPr/>
          <p:nvPr/>
        </p:nvCxnSpPr>
        <p:spPr>
          <a:xfrm>
            <a:off x="2501066" y="1042066"/>
            <a:ext cx="0" cy="1211099"/>
          </a:xfrm>
          <a:prstGeom prst="straightConnector1">
            <a:avLst/>
          </a:prstGeom>
          <a:noFill/>
          <a:ln w="28575" cap="flat" cmpd="sng">
            <a:solidFill>
              <a:srgbClr val="000000"/>
            </a:solidFill>
            <a:prstDash val="solid"/>
            <a:round/>
            <a:headEnd type="none" w="med" len="med"/>
            <a:tailEnd type="triangle" w="lg" len="lg"/>
          </a:ln>
        </p:spPr>
      </p:cxnSp>
      <p:sp>
        <p:nvSpPr>
          <p:cNvPr id="412" name="Shape 412"/>
          <p:cNvSpPr txBox="1">
            <a:spLocks noGrp="1"/>
          </p:cNvSpPr>
          <p:nvPr>
            <p:ph type="title"/>
          </p:nvPr>
        </p:nvSpPr>
        <p:spPr>
          <a:xfrm>
            <a:off x="2456700" y="972754"/>
            <a:ext cx="3411900"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If this were well insulated</a:t>
            </a:r>
          </a:p>
        </p:txBody>
      </p:sp>
      <p:sp>
        <p:nvSpPr>
          <p:cNvPr id="413" name="Shape 413"/>
          <p:cNvSpPr txBox="1">
            <a:spLocks noGrp="1"/>
          </p:cNvSpPr>
          <p:nvPr>
            <p:ph type="title"/>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Shape 418"/>
          <p:cNvPicPr preferRelativeResize="0"/>
          <p:nvPr/>
        </p:nvPicPr>
        <p:blipFill rotWithShape="1">
          <a:blip r:embed="rId3">
            <a:alphaModFix/>
          </a:blip>
          <a:srcRect r="17512"/>
          <a:stretch/>
        </p:blipFill>
        <p:spPr>
          <a:xfrm>
            <a:off x="406400" y="1650733"/>
            <a:ext cx="5571532" cy="3799233"/>
          </a:xfrm>
          <a:prstGeom prst="rect">
            <a:avLst/>
          </a:prstGeom>
          <a:noFill/>
          <a:ln>
            <a:noFill/>
          </a:ln>
        </p:spPr>
      </p:pic>
      <p:cxnSp>
        <p:nvCxnSpPr>
          <p:cNvPr id="419" name="Shape 419"/>
          <p:cNvCxnSpPr/>
          <p:nvPr/>
        </p:nvCxnSpPr>
        <p:spPr>
          <a:xfrm rot="10800000">
            <a:off x="1238000" y="5000266"/>
            <a:ext cx="0" cy="1246800"/>
          </a:xfrm>
          <a:prstGeom prst="straightConnector1">
            <a:avLst/>
          </a:prstGeom>
          <a:noFill/>
          <a:ln w="28575" cap="flat" cmpd="sng">
            <a:solidFill>
              <a:srgbClr val="000000"/>
            </a:solidFill>
            <a:prstDash val="solid"/>
            <a:round/>
            <a:headEnd type="none" w="med" len="med"/>
            <a:tailEnd type="triangle" w="lg" len="lg"/>
          </a:ln>
        </p:spPr>
      </p:cxnSp>
      <p:sp>
        <p:nvSpPr>
          <p:cNvPr id="420" name="Shape 420"/>
          <p:cNvSpPr txBox="1">
            <a:spLocks noGrp="1"/>
          </p:cNvSpPr>
          <p:nvPr>
            <p:ph type="title"/>
          </p:nvPr>
        </p:nvSpPr>
        <p:spPr>
          <a:xfrm>
            <a:off x="1193633" y="5935332"/>
            <a:ext cx="2805298"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We wouldn’t need this</a:t>
            </a:r>
          </a:p>
        </p:txBody>
      </p:sp>
      <p:cxnSp>
        <p:nvCxnSpPr>
          <p:cNvPr id="421" name="Shape 421"/>
          <p:cNvCxnSpPr/>
          <p:nvPr/>
        </p:nvCxnSpPr>
        <p:spPr>
          <a:xfrm>
            <a:off x="2501066" y="1042066"/>
            <a:ext cx="0" cy="1211099"/>
          </a:xfrm>
          <a:prstGeom prst="straightConnector1">
            <a:avLst/>
          </a:prstGeom>
          <a:noFill/>
          <a:ln w="28575" cap="flat" cmpd="sng">
            <a:solidFill>
              <a:srgbClr val="000000"/>
            </a:solidFill>
            <a:prstDash val="solid"/>
            <a:round/>
            <a:headEnd type="none" w="med" len="med"/>
            <a:tailEnd type="triangle" w="lg" len="lg"/>
          </a:ln>
        </p:spPr>
      </p:cxnSp>
      <p:sp>
        <p:nvSpPr>
          <p:cNvPr id="422" name="Shape 422"/>
          <p:cNvSpPr txBox="1">
            <a:spLocks noGrp="1"/>
          </p:cNvSpPr>
          <p:nvPr>
            <p:ph type="title"/>
          </p:nvPr>
        </p:nvSpPr>
        <p:spPr>
          <a:xfrm>
            <a:off x="2456700" y="972754"/>
            <a:ext cx="3411900"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If this were well insulated</a:t>
            </a:r>
          </a:p>
        </p:txBody>
      </p:sp>
      <p:pic>
        <p:nvPicPr>
          <p:cNvPr id="423" name="Shape 423"/>
          <p:cNvPicPr preferRelativeResize="0"/>
          <p:nvPr/>
        </p:nvPicPr>
        <p:blipFill rotWithShape="1">
          <a:blip r:embed="rId4">
            <a:alphaModFix/>
          </a:blip>
          <a:srcRect l="47056" t="15648" b="6457"/>
          <a:stretch/>
        </p:blipFill>
        <p:spPr>
          <a:xfrm>
            <a:off x="6658575" y="1610674"/>
            <a:ext cx="5160022" cy="3582224"/>
          </a:xfrm>
          <a:prstGeom prst="rect">
            <a:avLst/>
          </a:prstGeom>
          <a:noFill/>
          <a:ln>
            <a:noFill/>
          </a:ln>
        </p:spPr>
      </p:pic>
      <p:sp>
        <p:nvSpPr>
          <p:cNvPr id="424" name="Shape 424"/>
          <p:cNvSpPr txBox="1">
            <a:spLocks noGrp="1"/>
          </p:cNvSpPr>
          <p:nvPr>
            <p:ph type="title"/>
          </p:nvPr>
        </p:nvSpPr>
        <p:spPr>
          <a:xfrm>
            <a:off x="6658565" y="5571166"/>
            <a:ext cx="5262299" cy="1133100"/>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$10,000 CFD Simulation</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That took 2 weeks</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Found comfortable conditions with triple pane</a:t>
            </a:r>
          </a:p>
        </p:txBody>
      </p:sp>
      <p:sp>
        <p:nvSpPr>
          <p:cNvPr id="425" name="Shape 425"/>
          <p:cNvSpPr txBox="1">
            <a:spLocks noGrp="1"/>
          </p:cNvSpPr>
          <p:nvPr>
            <p:ph type="title"/>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r="17512"/>
          <a:stretch/>
        </p:blipFill>
        <p:spPr>
          <a:xfrm>
            <a:off x="406400" y="1650733"/>
            <a:ext cx="5571532" cy="3799233"/>
          </a:xfrm>
          <a:prstGeom prst="rect">
            <a:avLst/>
          </a:prstGeom>
          <a:noFill/>
          <a:ln>
            <a:noFill/>
          </a:ln>
        </p:spPr>
      </p:pic>
      <p:cxnSp>
        <p:nvCxnSpPr>
          <p:cNvPr id="431" name="Shape 431"/>
          <p:cNvCxnSpPr/>
          <p:nvPr/>
        </p:nvCxnSpPr>
        <p:spPr>
          <a:xfrm rot="10800000">
            <a:off x="1238000" y="5000266"/>
            <a:ext cx="0" cy="1246800"/>
          </a:xfrm>
          <a:prstGeom prst="straightConnector1">
            <a:avLst/>
          </a:prstGeom>
          <a:noFill/>
          <a:ln w="28575" cap="flat" cmpd="sng">
            <a:solidFill>
              <a:srgbClr val="000000"/>
            </a:solidFill>
            <a:prstDash val="solid"/>
            <a:round/>
            <a:headEnd type="none" w="med" len="med"/>
            <a:tailEnd type="triangle" w="lg" len="lg"/>
          </a:ln>
        </p:spPr>
      </p:cxnSp>
      <p:sp>
        <p:nvSpPr>
          <p:cNvPr id="432" name="Shape 432"/>
          <p:cNvSpPr txBox="1">
            <a:spLocks noGrp="1"/>
          </p:cNvSpPr>
          <p:nvPr>
            <p:ph type="title"/>
          </p:nvPr>
        </p:nvSpPr>
        <p:spPr>
          <a:xfrm>
            <a:off x="1193633" y="5935332"/>
            <a:ext cx="2805298"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We wouldn’t need this</a:t>
            </a:r>
          </a:p>
        </p:txBody>
      </p:sp>
      <p:cxnSp>
        <p:nvCxnSpPr>
          <p:cNvPr id="433" name="Shape 433"/>
          <p:cNvCxnSpPr/>
          <p:nvPr/>
        </p:nvCxnSpPr>
        <p:spPr>
          <a:xfrm>
            <a:off x="2501066" y="1042066"/>
            <a:ext cx="0" cy="1211099"/>
          </a:xfrm>
          <a:prstGeom prst="straightConnector1">
            <a:avLst/>
          </a:prstGeom>
          <a:noFill/>
          <a:ln w="28575" cap="flat" cmpd="sng">
            <a:solidFill>
              <a:srgbClr val="000000"/>
            </a:solidFill>
            <a:prstDash val="solid"/>
            <a:round/>
            <a:headEnd type="none" w="med" len="med"/>
            <a:tailEnd type="triangle" w="lg" len="lg"/>
          </a:ln>
        </p:spPr>
      </p:cxnSp>
      <p:sp>
        <p:nvSpPr>
          <p:cNvPr id="434" name="Shape 434"/>
          <p:cNvSpPr txBox="1">
            <a:spLocks noGrp="1"/>
          </p:cNvSpPr>
          <p:nvPr>
            <p:ph type="title"/>
          </p:nvPr>
        </p:nvSpPr>
        <p:spPr>
          <a:xfrm>
            <a:off x="2456700" y="972754"/>
            <a:ext cx="3411900" cy="460800"/>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If this were well insulated</a:t>
            </a:r>
          </a:p>
        </p:txBody>
      </p:sp>
      <p:graphicFrame>
        <p:nvGraphicFramePr>
          <p:cNvPr id="435" name="Shape 435"/>
          <p:cNvGraphicFramePr/>
          <p:nvPr/>
        </p:nvGraphicFramePr>
        <p:xfrm>
          <a:off x="6197232" y="2699066"/>
          <a:ext cx="3000000" cy="3000000"/>
        </p:xfrm>
        <a:graphic>
          <a:graphicData uri="http://schemas.openxmlformats.org/drawingml/2006/table">
            <a:tbl>
              <a:tblPr>
                <a:noFill/>
                <a:tableStyleId>{AE2B1575-205F-432F-883A-486A77775C44}</a:tableStyleId>
              </a:tblPr>
              <a:tblGrid>
                <a:gridCol w="3617025"/>
                <a:gridCol w="2086900"/>
              </a:tblGrid>
              <a:tr h="528275">
                <a:tc>
                  <a:txBody>
                    <a:bodyPr/>
                    <a:lstStyle/>
                    <a:p>
                      <a:pPr marL="0" marR="0" lvl="0" indent="0" algn="l" rtl="0">
                        <a:lnSpc>
                          <a:spcPct val="100000"/>
                        </a:lnSpc>
                        <a:spcBef>
                          <a:spcPts val="0"/>
                        </a:spcBef>
                        <a:spcAft>
                          <a:spcPts val="0"/>
                        </a:spcAft>
                        <a:buClr>
                          <a:srgbClr val="000000"/>
                        </a:buClr>
                        <a:buSzPct val="25000"/>
                        <a:buFont typeface="Arial"/>
                        <a:buNone/>
                      </a:pPr>
                      <a:endParaRPr sz="1900" u="none" strike="noStrike" cap="none"/>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900" u="none" strike="noStrike" cap="none"/>
                        <a:t>Cost/ft</a:t>
                      </a:r>
                      <a:r>
                        <a:rPr lang="en-US" sz="1900" u="none" strike="noStrike" cap="none" baseline="30000"/>
                        <a:t>2</a:t>
                      </a:r>
                      <a:r>
                        <a:rPr lang="en-US" sz="1900" u="none" strike="noStrike" cap="none"/>
                        <a:t> Window</a:t>
                      </a:r>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marL="0" marR="0" lvl="0" indent="0" algn="l" rtl="0">
                        <a:lnSpc>
                          <a:spcPct val="100000"/>
                        </a:lnSpc>
                        <a:spcBef>
                          <a:spcPts val="0"/>
                        </a:spcBef>
                        <a:spcAft>
                          <a:spcPts val="0"/>
                        </a:spcAft>
                        <a:buClr>
                          <a:srgbClr val="000000"/>
                        </a:buClr>
                        <a:buSzPct val="25000"/>
                        <a:buFont typeface="Arial"/>
                        <a:buNone/>
                      </a:pPr>
                      <a:r>
                        <a:rPr lang="en-US" sz="1900" u="none" strike="noStrike" cap="none"/>
                        <a:t>Upgrade Double to Triple Pane</a:t>
                      </a:r>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r" rtl="0">
                        <a:lnSpc>
                          <a:spcPct val="115000"/>
                        </a:lnSpc>
                        <a:spcBef>
                          <a:spcPts val="0"/>
                        </a:spcBef>
                        <a:spcAft>
                          <a:spcPts val="0"/>
                        </a:spcAft>
                        <a:buClr>
                          <a:srgbClr val="000000"/>
                        </a:buClr>
                        <a:buSzPct val="25000"/>
                        <a:buFont typeface="Arial"/>
                        <a:buNone/>
                      </a:pPr>
                      <a:r>
                        <a:rPr lang="en-US" sz="1900" u="none" strike="noStrike" cap="none"/>
                        <a:t>$5.47</a:t>
                      </a:r>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0">
                <a:tc>
                  <a:txBody>
                    <a:bodyPr/>
                    <a:lstStyle/>
                    <a:p>
                      <a:pPr marL="0" marR="0" lvl="0" indent="0" algn="l" rtl="0">
                        <a:lnSpc>
                          <a:spcPct val="100000"/>
                        </a:lnSpc>
                        <a:spcBef>
                          <a:spcPts val="0"/>
                        </a:spcBef>
                        <a:spcAft>
                          <a:spcPts val="0"/>
                        </a:spcAft>
                        <a:buClr>
                          <a:srgbClr val="000000"/>
                        </a:buClr>
                        <a:buSzPct val="25000"/>
                        <a:buFont typeface="Arial"/>
                        <a:buNone/>
                      </a:pPr>
                      <a:r>
                        <a:rPr lang="en-US" sz="1900" u="none" strike="noStrike" cap="none"/>
                        <a:t>Add Perimeter Heat to Double</a:t>
                      </a:r>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r" rtl="0">
                        <a:lnSpc>
                          <a:spcPct val="115000"/>
                        </a:lnSpc>
                        <a:spcBef>
                          <a:spcPts val="0"/>
                        </a:spcBef>
                        <a:spcAft>
                          <a:spcPts val="0"/>
                        </a:spcAft>
                        <a:buClr>
                          <a:srgbClr val="000000"/>
                        </a:buClr>
                        <a:buSzPct val="25000"/>
                        <a:buFont typeface="Arial"/>
                        <a:buNone/>
                      </a:pPr>
                      <a:r>
                        <a:rPr lang="en-US" sz="1900" u="none" strike="noStrike" cap="none"/>
                        <a:t>$53.20</a:t>
                      </a:r>
                    </a:p>
                  </a:txBody>
                  <a:tcPr marL="121900" marR="121900" marT="121900" marB="1219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
        <p:nvSpPr>
          <p:cNvPr id="436" name="Shape 436"/>
          <p:cNvSpPr txBox="1">
            <a:spLocks noGrp="1"/>
          </p:cNvSpPr>
          <p:nvPr>
            <p:ph type="title"/>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Shape 441"/>
          <p:cNvPicPr preferRelativeResize="0"/>
          <p:nvPr/>
        </p:nvPicPr>
        <p:blipFill rotWithShape="1">
          <a:blip r:embed="rId3">
            <a:alphaModFix/>
          </a:blip>
          <a:srcRect/>
          <a:stretch/>
        </p:blipFill>
        <p:spPr>
          <a:xfrm>
            <a:off x="3178600" y="914033"/>
            <a:ext cx="5219481" cy="5570569"/>
          </a:xfrm>
          <a:prstGeom prst="rect">
            <a:avLst/>
          </a:prstGeom>
          <a:noFill/>
          <a:ln>
            <a:noFill/>
          </a:ln>
        </p:spPr>
      </p:pic>
      <p:sp>
        <p:nvSpPr>
          <p:cNvPr id="442" name="Shape 442"/>
          <p:cNvSpPr/>
          <p:nvPr/>
        </p:nvSpPr>
        <p:spPr>
          <a:xfrm>
            <a:off x="4053632" y="1073366"/>
            <a:ext cx="4304700" cy="4454099"/>
          </a:xfrm>
          <a:prstGeom prst="rect">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txBox="1">
            <a:spLocks noGrp="1"/>
          </p:cNvSpPr>
          <p:nvPr>
            <p:ph type="title" idx="4294967295"/>
          </p:nvPr>
        </p:nvSpPr>
        <p:spPr>
          <a:xfrm>
            <a:off x="8591300" y="1073373"/>
            <a:ext cx="2159700" cy="1326298"/>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900" b="0" i="0" u="none" strike="noStrike" cap="none">
                <a:solidFill>
                  <a:schemeClr val="dk1"/>
                </a:solidFill>
                <a:latin typeface="Arial"/>
                <a:ea typeface="Arial"/>
                <a:cs typeface="Arial"/>
                <a:sym typeface="Arial"/>
              </a:rPr>
              <a:t>Degrading your Window U-Value by Heating the Inner Surface </a:t>
            </a:r>
          </a:p>
        </p:txBody>
      </p:sp>
      <p:sp>
        <p:nvSpPr>
          <p:cNvPr id="444" name="Shape 444"/>
          <p:cNvSpPr txBox="1">
            <a:spLocks noGrp="1"/>
          </p:cNvSpPr>
          <p:nvPr>
            <p:ph type="title" idx="4294967295"/>
          </p:nvPr>
        </p:nvSpPr>
        <p:spPr>
          <a:xfrm>
            <a:off x="3602032" y="290633"/>
            <a:ext cx="4957200" cy="5903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PERIMETER HEAT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idx="4294967295"/>
          </p:nvPr>
        </p:nvSpPr>
        <p:spPr>
          <a:xfrm>
            <a:off x="609600" y="237350"/>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55"/>
        <p:cNvGrpSpPr/>
        <p:nvPr/>
      </p:nvGrpSpPr>
      <p:grpSpPr>
        <a:xfrm>
          <a:off x="0" y="0"/>
          <a:ext cx="0" cy="0"/>
          <a:chOff x="0" y="0"/>
          <a:chExt cx="0" cy="0"/>
        </a:xfrm>
      </p:grpSpPr>
      <p:sp>
        <p:nvSpPr>
          <p:cNvPr id="356" name="Shape 356"/>
          <p:cNvSpPr txBox="1"/>
          <p:nvPr/>
        </p:nvSpPr>
        <p:spPr>
          <a:xfrm>
            <a:off x="955515" y="556168"/>
            <a:ext cx="8853602" cy="61668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Outline:</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rgbClr val="FFC000"/>
              </a:buClr>
              <a:buSzPct val="100000"/>
              <a:buFont typeface="Arial"/>
              <a:buChar char="-"/>
            </a:pPr>
            <a:r>
              <a:rPr lang="en-US" sz="2000" b="1" i="0" u="none" strike="noStrike" cap="none">
                <a:solidFill>
                  <a:srgbClr val="FFC000"/>
                </a:solidFill>
                <a:latin typeface="Arial"/>
                <a:ea typeface="Arial"/>
                <a:cs typeface="Arial"/>
                <a:sym typeface="Arial"/>
              </a:rPr>
              <a:t>Examples (25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Mostapha :: epwmap</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Matt :: epwvis</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Chris :: Payette Thermal Comfort Tool</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Theo :: ladybug-web</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Workshop (40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Choosing a language for your project</a:t>
            </a:r>
          </a:p>
          <a:p>
            <a:pPr marL="686156" marR="0" lvl="1" indent="-317856" algn="l" rtl="0">
              <a:lnSpc>
                <a:spcPct val="100000"/>
              </a:lnSpc>
              <a:spcBef>
                <a:spcPts val="0"/>
              </a:spcBef>
              <a:spcAft>
                <a:spcPts val="0"/>
              </a:spcAft>
              <a:buClr>
                <a:schemeClr val="dk1"/>
              </a:buClr>
              <a:buFont typeface="Calibri"/>
              <a:buNone/>
            </a:pPr>
            <a:endParaRPr sz="20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Closing &amp; Questions (10 min)</a:t>
            </a:r>
          </a:p>
          <a:p>
            <a:pPr marL="0" marR="0" lvl="0" indent="0" algn="l" rtl="0">
              <a:lnSpc>
                <a:spcPct val="100000"/>
              </a:lnSpc>
              <a:spcBef>
                <a:spcPts val="0"/>
              </a:spcBef>
              <a:spcAft>
                <a:spcPts val="0"/>
              </a:spcAft>
              <a:buClr>
                <a:srgbClr val="000000"/>
              </a:buClr>
              <a:buFont typeface="Arial"/>
              <a:buNone/>
            </a:pPr>
            <a:endParaRPr sz="2182" b="1" i="0" u="none" strike="noStrike" cap="none">
              <a:solidFill>
                <a:schemeClr val="lt1"/>
              </a:solidFill>
              <a:latin typeface="Arial"/>
              <a:ea typeface="Arial"/>
              <a:cs typeface="Arial"/>
              <a:sym typeface="Arial"/>
            </a:endParaRPr>
          </a:p>
          <a:p>
            <a:pPr marL="311719" marR="0" lvl="0" indent="-311719" algn="l" rtl="0">
              <a:lnSpc>
                <a:spcPct val="100000"/>
              </a:lnSpc>
              <a:spcBef>
                <a:spcPts val="0"/>
              </a:spcBef>
              <a:spcAft>
                <a:spcPts val="0"/>
              </a:spcAft>
              <a:buClr>
                <a:schemeClr val="dk1"/>
              </a:buClr>
              <a:buFont typeface="Arial"/>
              <a:buNone/>
            </a:pPr>
            <a:endParaRPr sz="2182" b="1"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p:cNvPicPr preferRelativeResize="0"/>
          <p:nvPr/>
        </p:nvPicPr>
        <p:blipFill rotWithShape="1">
          <a:blip r:embed="rId3">
            <a:alphaModFix/>
          </a:blip>
          <a:srcRect/>
          <a:stretch/>
        </p:blipFill>
        <p:spPr>
          <a:xfrm>
            <a:off x="996366" y="1184598"/>
            <a:ext cx="3894283" cy="3487232"/>
          </a:xfrm>
          <a:prstGeom prst="rect">
            <a:avLst/>
          </a:prstGeom>
          <a:noFill/>
          <a:ln>
            <a:noFill/>
          </a:ln>
        </p:spPr>
      </p:pic>
      <p:pic>
        <p:nvPicPr>
          <p:cNvPr id="455" name="Shape 455"/>
          <p:cNvPicPr preferRelativeResize="0"/>
          <p:nvPr/>
        </p:nvPicPr>
        <p:blipFill rotWithShape="1">
          <a:blip r:embed="rId4">
            <a:alphaModFix/>
          </a:blip>
          <a:srcRect/>
          <a:stretch/>
        </p:blipFill>
        <p:spPr>
          <a:xfrm>
            <a:off x="6983607" y="1219200"/>
            <a:ext cx="3814692" cy="3416465"/>
          </a:xfrm>
          <a:prstGeom prst="rect">
            <a:avLst/>
          </a:prstGeom>
          <a:noFill/>
          <a:ln>
            <a:noFill/>
          </a:ln>
        </p:spPr>
      </p:pic>
      <p:sp>
        <p:nvSpPr>
          <p:cNvPr id="456" name="Shape 456"/>
          <p:cNvSpPr/>
          <p:nvPr/>
        </p:nvSpPr>
        <p:spPr>
          <a:xfrm>
            <a:off x="1096433"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7037675"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txBox="1">
            <a:spLocks noGrp="1"/>
          </p:cNvSpPr>
          <p:nvPr>
            <p:ph type="title" idx="4294967295"/>
          </p:nvPr>
        </p:nvSpPr>
        <p:spPr>
          <a:xfrm>
            <a:off x="1292833" y="4867600"/>
            <a:ext cx="3304800" cy="8865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Radiant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(Full-body Discomfort) </a:t>
            </a:r>
          </a:p>
        </p:txBody>
      </p:sp>
      <p:sp>
        <p:nvSpPr>
          <p:cNvPr id="459" name="Shape 459"/>
          <p:cNvSpPr txBox="1">
            <a:spLocks noGrp="1"/>
          </p:cNvSpPr>
          <p:nvPr>
            <p:ph type="title" idx="4294967295"/>
          </p:nvPr>
        </p:nvSpPr>
        <p:spPr>
          <a:xfrm>
            <a:off x="7364132" y="4867600"/>
            <a:ext cx="2741099" cy="8294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Draft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(Ankle Discomfort) </a:t>
            </a:r>
          </a:p>
        </p:txBody>
      </p:sp>
      <p:sp>
        <p:nvSpPr>
          <p:cNvPr id="460" name="Shape 460"/>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Shape 465"/>
          <p:cNvPicPr preferRelativeResize="0"/>
          <p:nvPr/>
        </p:nvPicPr>
        <p:blipFill rotWithShape="1">
          <a:blip r:embed="rId3">
            <a:alphaModFix/>
          </a:blip>
          <a:srcRect/>
          <a:stretch/>
        </p:blipFill>
        <p:spPr>
          <a:xfrm>
            <a:off x="996366" y="1184598"/>
            <a:ext cx="3894283" cy="3487232"/>
          </a:xfrm>
          <a:prstGeom prst="rect">
            <a:avLst/>
          </a:prstGeom>
          <a:noFill/>
          <a:ln>
            <a:noFill/>
          </a:ln>
        </p:spPr>
      </p:pic>
      <p:sp>
        <p:nvSpPr>
          <p:cNvPr id="466" name="Shape 466"/>
          <p:cNvSpPr/>
          <p:nvPr/>
        </p:nvSpPr>
        <p:spPr>
          <a:xfrm>
            <a:off x="1096433"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7" name="Shape 467"/>
          <p:cNvSpPr txBox="1">
            <a:spLocks noGrp="1"/>
          </p:cNvSpPr>
          <p:nvPr>
            <p:ph type="title" idx="4294967295"/>
          </p:nvPr>
        </p:nvSpPr>
        <p:spPr>
          <a:xfrm>
            <a:off x="1292833" y="4867600"/>
            <a:ext cx="3304800" cy="8865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Radiant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(Full-body Discomfort) </a:t>
            </a:r>
          </a:p>
        </p:txBody>
      </p:sp>
      <p:pic>
        <p:nvPicPr>
          <p:cNvPr id="468" name="Shape 468"/>
          <p:cNvPicPr preferRelativeResize="0"/>
          <p:nvPr/>
        </p:nvPicPr>
        <p:blipFill rotWithShape="1">
          <a:blip r:embed="rId4">
            <a:alphaModFix/>
          </a:blip>
          <a:srcRect/>
          <a:stretch/>
        </p:blipFill>
        <p:spPr>
          <a:xfrm>
            <a:off x="6321901" y="1901166"/>
            <a:ext cx="2119933" cy="2242868"/>
          </a:xfrm>
          <a:prstGeom prst="rect">
            <a:avLst/>
          </a:prstGeom>
          <a:noFill/>
          <a:ln>
            <a:noFill/>
          </a:ln>
        </p:spPr>
      </p:pic>
      <p:sp>
        <p:nvSpPr>
          <p:cNvPr id="469" name="Shape 469"/>
          <p:cNvSpPr/>
          <p:nvPr/>
        </p:nvSpPr>
        <p:spPr>
          <a:xfrm>
            <a:off x="6377417" y="1943466"/>
            <a:ext cx="2006700" cy="21299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0" name="Shape 470"/>
          <p:cNvSpPr txBox="1">
            <a:spLocks noGrp="1"/>
          </p:cNvSpPr>
          <p:nvPr>
            <p:ph type="title" idx="4294967295"/>
          </p:nvPr>
        </p:nvSpPr>
        <p:spPr>
          <a:xfrm>
            <a:off x="6377432" y="4144032"/>
            <a:ext cx="2006700" cy="8208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Window</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View Factor </a:t>
            </a:r>
          </a:p>
        </p:txBody>
      </p:sp>
      <p:pic>
        <p:nvPicPr>
          <p:cNvPr id="471" name="Shape 471"/>
          <p:cNvPicPr preferRelativeResize="0"/>
          <p:nvPr/>
        </p:nvPicPr>
        <p:blipFill rotWithShape="1">
          <a:blip r:embed="rId5">
            <a:alphaModFix/>
          </a:blip>
          <a:srcRect/>
          <a:stretch/>
        </p:blipFill>
        <p:spPr>
          <a:xfrm>
            <a:off x="9315500" y="1943466"/>
            <a:ext cx="2119931" cy="2221367"/>
          </a:xfrm>
          <a:prstGeom prst="rect">
            <a:avLst/>
          </a:prstGeom>
          <a:noFill/>
          <a:ln>
            <a:noFill/>
          </a:ln>
        </p:spPr>
      </p:pic>
      <p:sp>
        <p:nvSpPr>
          <p:cNvPr id="472" name="Shape 472"/>
          <p:cNvSpPr/>
          <p:nvPr/>
        </p:nvSpPr>
        <p:spPr>
          <a:xfrm>
            <a:off x="9345100" y="1985766"/>
            <a:ext cx="2061600" cy="21299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3" name="Shape 473"/>
          <p:cNvSpPr txBox="1">
            <a:spLocks noGrp="1"/>
          </p:cNvSpPr>
          <p:nvPr>
            <p:ph type="title" idx="4294967295"/>
          </p:nvPr>
        </p:nvSpPr>
        <p:spPr>
          <a:xfrm>
            <a:off x="9022832" y="4144032"/>
            <a:ext cx="2730299" cy="8208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Window Temperature</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(U-Value)</a:t>
            </a:r>
          </a:p>
        </p:txBody>
      </p:sp>
      <p:sp>
        <p:nvSpPr>
          <p:cNvPr id="474" name="Shape 474"/>
          <p:cNvSpPr txBox="1">
            <a:spLocks noGrp="1"/>
          </p:cNvSpPr>
          <p:nvPr>
            <p:ph type="title" idx="4294967295"/>
          </p:nvPr>
        </p:nvSpPr>
        <p:spPr>
          <a:xfrm>
            <a:off x="6417566" y="1156800"/>
            <a:ext cx="4989300" cy="559499"/>
          </a:xfrm>
          <a:prstGeom prst="rect">
            <a:avLst/>
          </a:prstGeom>
          <a:noFill/>
          <a:ln w="19050" cap="flat" cmpd="sng">
            <a:solidFill>
              <a:srgbClr val="000000"/>
            </a:solidFill>
            <a:prstDash val="solid"/>
            <a:round/>
            <a:headEnd type="none" w="med" len="med"/>
            <a:tailEnd type="none" w="med" len="med"/>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00000"/>
                </a:solidFill>
                <a:latin typeface="Arial"/>
                <a:ea typeface="Arial"/>
                <a:cs typeface="Arial"/>
                <a:sym typeface="Arial"/>
              </a:rPr>
              <a:t>Causes</a:t>
            </a:r>
          </a:p>
        </p:txBody>
      </p:sp>
      <p:sp>
        <p:nvSpPr>
          <p:cNvPr id="475" name="Shape 475"/>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Shape 480"/>
          <p:cNvPicPr preferRelativeResize="0"/>
          <p:nvPr/>
        </p:nvPicPr>
        <p:blipFill rotWithShape="1">
          <a:blip r:embed="rId3">
            <a:alphaModFix/>
          </a:blip>
          <a:srcRect/>
          <a:stretch/>
        </p:blipFill>
        <p:spPr>
          <a:xfrm>
            <a:off x="996366" y="1184598"/>
            <a:ext cx="3894283" cy="3487232"/>
          </a:xfrm>
          <a:prstGeom prst="rect">
            <a:avLst/>
          </a:prstGeom>
          <a:noFill/>
          <a:ln>
            <a:noFill/>
          </a:ln>
        </p:spPr>
      </p:pic>
      <p:sp>
        <p:nvSpPr>
          <p:cNvPr id="481" name="Shape 481"/>
          <p:cNvSpPr/>
          <p:nvPr/>
        </p:nvSpPr>
        <p:spPr>
          <a:xfrm>
            <a:off x="1096433"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txBox="1">
            <a:spLocks noGrp="1"/>
          </p:cNvSpPr>
          <p:nvPr>
            <p:ph type="title" idx="4294967295"/>
          </p:nvPr>
        </p:nvSpPr>
        <p:spPr>
          <a:xfrm>
            <a:off x="1292833" y="4867600"/>
            <a:ext cx="3304800" cy="8865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Radiant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FF0000"/>
                </a:solidFill>
                <a:latin typeface="Arial"/>
                <a:ea typeface="Arial"/>
                <a:cs typeface="Arial"/>
                <a:sym typeface="Arial"/>
              </a:rPr>
              <a:t>(Full-body Discomfort) </a:t>
            </a:r>
          </a:p>
        </p:txBody>
      </p:sp>
      <p:pic>
        <p:nvPicPr>
          <p:cNvPr id="483" name="Shape 483"/>
          <p:cNvPicPr preferRelativeResize="0"/>
          <p:nvPr/>
        </p:nvPicPr>
        <p:blipFill rotWithShape="1">
          <a:blip r:embed="rId4">
            <a:alphaModFix/>
          </a:blip>
          <a:srcRect/>
          <a:stretch/>
        </p:blipFill>
        <p:spPr>
          <a:xfrm>
            <a:off x="6142632" y="823266"/>
            <a:ext cx="5225309" cy="5425297"/>
          </a:xfrm>
          <a:prstGeom prst="rect">
            <a:avLst/>
          </a:prstGeom>
          <a:noFill/>
          <a:ln>
            <a:noFill/>
          </a:ln>
        </p:spPr>
      </p:pic>
      <p:sp>
        <p:nvSpPr>
          <p:cNvPr id="484" name="Shape 484"/>
          <p:cNvSpPr/>
          <p:nvPr/>
        </p:nvSpPr>
        <p:spPr>
          <a:xfrm>
            <a:off x="6412232" y="884695"/>
            <a:ext cx="413999" cy="255899"/>
          </a:xfrm>
          <a:prstGeom prst="rect">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6381400" y="3619762"/>
            <a:ext cx="413999" cy="255899"/>
          </a:xfrm>
          <a:prstGeom prst="rect">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Shape 491"/>
          <p:cNvPicPr preferRelativeResize="0"/>
          <p:nvPr/>
        </p:nvPicPr>
        <p:blipFill rotWithShape="1">
          <a:blip r:embed="rId3">
            <a:alphaModFix/>
          </a:blip>
          <a:srcRect/>
          <a:stretch/>
        </p:blipFill>
        <p:spPr>
          <a:xfrm>
            <a:off x="6983607" y="1219200"/>
            <a:ext cx="3814692" cy="3416465"/>
          </a:xfrm>
          <a:prstGeom prst="rect">
            <a:avLst/>
          </a:prstGeom>
          <a:noFill/>
          <a:ln>
            <a:noFill/>
          </a:ln>
        </p:spPr>
      </p:pic>
      <p:sp>
        <p:nvSpPr>
          <p:cNvPr id="492" name="Shape 492"/>
          <p:cNvSpPr/>
          <p:nvPr/>
        </p:nvSpPr>
        <p:spPr>
          <a:xfrm>
            <a:off x="7037675"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txBox="1">
            <a:spLocks noGrp="1"/>
          </p:cNvSpPr>
          <p:nvPr>
            <p:ph type="title" idx="4294967295"/>
          </p:nvPr>
        </p:nvSpPr>
        <p:spPr>
          <a:xfrm>
            <a:off x="7364132" y="4867600"/>
            <a:ext cx="2741099" cy="8294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Draft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(Ankle Discomfort) </a:t>
            </a:r>
          </a:p>
        </p:txBody>
      </p:sp>
      <p:sp>
        <p:nvSpPr>
          <p:cNvPr id="494" name="Shape 494"/>
          <p:cNvSpPr txBox="1">
            <a:spLocks noGrp="1"/>
          </p:cNvSpPr>
          <p:nvPr>
            <p:ph type="title" idx="4294967295"/>
          </p:nvPr>
        </p:nvSpPr>
        <p:spPr>
          <a:xfrm>
            <a:off x="891033" y="4144032"/>
            <a:ext cx="2006700" cy="8208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Window</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Height </a:t>
            </a:r>
          </a:p>
        </p:txBody>
      </p:sp>
      <p:sp>
        <p:nvSpPr>
          <p:cNvPr id="495" name="Shape 495"/>
          <p:cNvSpPr txBox="1">
            <a:spLocks noGrp="1"/>
          </p:cNvSpPr>
          <p:nvPr>
            <p:ph type="title" idx="4294967295"/>
          </p:nvPr>
        </p:nvSpPr>
        <p:spPr>
          <a:xfrm>
            <a:off x="3536432" y="4144032"/>
            <a:ext cx="2730299" cy="820800"/>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Window Temperature</a:t>
            </a:r>
          </a:p>
          <a:p>
            <a:pPr marL="0" marR="0" lvl="0" indent="0" algn="ctr" rtl="0">
              <a:lnSpc>
                <a:spcPct val="90000"/>
              </a:lnSpc>
              <a:spcBef>
                <a:spcPts val="0"/>
              </a:spcBef>
              <a:spcAft>
                <a:spcPts val="0"/>
              </a:spcAft>
              <a:buClr>
                <a:schemeClr val="dk1"/>
              </a:buClr>
              <a:buSzPct val="25000"/>
              <a:buFont typeface="Calibri"/>
              <a:buNone/>
            </a:pPr>
            <a:r>
              <a:rPr lang="en-US" sz="1900" b="0" i="0" u="none" strike="noStrike" cap="none">
                <a:solidFill>
                  <a:srgbClr val="000000"/>
                </a:solidFill>
                <a:latin typeface="Arial"/>
                <a:ea typeface="Arial"/>
                <a:cs typeface="Arial"/>
                <a:sym typeface="Arial"/>
              </a:rPr>
              <a:t>(U-Value)</a:t>
            </a:r>
          </a:p>
        </p:txBody>
      </p:sp>
      <p:sp>
        <p:nvSpPr>
          <p:cNvPr id="496" name="Shape 496"/>
          <p:cNvSpPr txBox="1">
            <a:spLocks noGrp="1"/>
          </p:cNvSpPr>
          <p:nvPr>
            <p:ph type="title" idx="4294967295"/>
          </p:nvPr>
        </p:nvSpPr>
        <p:spPr>
          <a:xfrm>
            <a:off x="931166" y="1156800"/>
            <a:ext cx="4989300" cy="559499"/>
          </a:xfrm>
          <a:prstGeom prst="rect">
            <a:avLst/>
          </a:prstGeom>
          <a:noFill/>
          <a:ln w="19050" cap="flat" cmpd="sng">
            <a:solidFill>
              <a:srgbClr val="000000"/>
            </a:solidFill>
            <a:prstDash val="solid"/>
            <a:round/>
            <a:headEnd type="none" w="med" len="med"/>
            <a:tailEnd type="none" w="med" len="med"/>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00000"/>
                </a:solidFill>
                <a:latin typeface="Arial"/>
                <a:ea typeface="Arial"/>
                <a:cs typeface="Arial"/>
                <a:sym typeface="Arial"/>
              </a:rPr>
              <a:t>Causes</a:t>
            </a:r>
          </a:p>
        </p:txBody>
      </p:sp>
      <p:pic>
        <p:nvPicPr>
          <p:cNvPr id="497" name="Shape 497"/>
          <p:cNvPicPr preferRelativeResize="0"/>
          <p:nvPr/>
        </p:nvPicPr>
        <p:blipFill rotWithShape="1">
          <a:blip r:embed="rId4">
            <a:alphaModFix/>
          </a:blip>
          <a:srcRect/>
          <a:stretch/>
        </p:blipFill>
        <p:spPr>
          <a:xfrm>
            <a:off x="3829100" y="1943466"/>
            <a:ext cx="2119931" cy="2221367"/>
          </a:xfrm>
          <a:prstGeom prst="rect">
            <a:avLst/>
          </a:prstGeom>
          <a:noFill/>
          <a:ln>
            <a:noFill/>
          </a:ln>
        </p:spPr>
      </p:pic>
      <p:sp>
        <p:nvSpPr>
          <p:cNvPr id="498" name="Shape 498"/>
          <p:cNvSpPr/>
          <p:nvPr/>
        </p:nvSpPr>
        <p:spPr>
          <a:xfrm>
            <a:off x="3858700" y="1985766"/>
            <a:ext cx="2061600" cy="21299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99" name="Shape 499"/>
          <p:cNvPicPr preferRelativeResize="0"/>
          <p:nvPr/>
        </p:nvPicPr>
        <p:blipFill rotWithShape="1">
          <a:blip r:embed="rId5">
            <a:alphaModFix/>
          </a:blip>
          <a:srcRect/>
          <a:stretch/>
        </p:blipFill>
        <p:spPr>
          <a:xfrm>
            <a:off x="907308" y="1970726"/>
            <a:ext cx="2177438" cy="2221367"/>
          </a:xfrm>
          <a:prstGeom prst="rect">
            <a:avLst/>
          </a:prstGeom>
          <a:noFill/>
          <a:ln>
            <a:noFill/>
          </a:ln>
        </p:spPr>
      </p:pic>
      <p:sp>
        <p:nvSpPr>
          <p:cNvPr id="500" name="Shape 500"/>
          <p:cNvSpPr/>
          <p:nvPr/>
        </p:nvSpPr>
        <p:spPr>
          <a:xfrm>
            <a:off x="912483" y="2003759"/>
            <a:ext cx="2120100" cy="21299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p:cNvPicPr preferRelativeResize="0"/>
          <p:nvPr/>
        </p:nvPicPr>
        <p:blipFill rotWithShape="1">
          <a:blip r:embed="rId3">
            <a:alphaModFix/>
          </a:blip>
          <a:srcRect/>
          <a:stretch/>
        </p:blipFill>
        <p:spPr>
          <a:xfrm>
            <a:off x="6983607" y="1219200"/>
            <a:ext cx="3814692" cy="3416465"/>
          </a:xfrm>
          <a:prstGeom prst="rect">
            <a:avLst/>
          </a:prstGeom>
          <a:noFill/>
          <a:ln>
            <a:noFill/>
          </a:ln>
        </p:spPr>
      </p:pic>
      <p:sp>
        <p:nvSpPr>
          <p:cNvPr id="507" name="Shape 507"/>
          <p:cNvSpPr/>
          <p:nvPr/>
        </p:nvSpPr>
        <p:spPr>
          <a:xfrm>
            <a:off x="7037675" y="1258400"/>
            <a:ext cx="3695699" cy="3328799"/>
          </a:xfrm>
          <a:prstGeom prst="rect">
            <a:avLst/>
          </a:prstGeom>
          <a:noFill/>
          <a:ln w="19050" cap="flat" cmpd="sng">
            <a:solidFill>
              <a:srgbClr val="595959"/>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txBox="1">
            <a:spLocks noGrp="1"/>
          </p:cNvSpPr>
          <p:nvPr>
            <p:ph type="title" idx="4294967295"/>
          </p:nvPr>
        </p:nvSpPr>
        <p:spPr>
          <a:xfrm>
            <a:off x="7364132" y="4867600"/>
            <a:ext cx="2741099" cy="8294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Draft Discomfort</a:t>
            </a:r>
          </a:p>
          <a:p>
            <a:pPr marL="0" marR="0" lvl="0" indent="0" algn="ctr" rtl="0">
              <a:lnSpc>
                <a:spcPct val="90000"/>
              </a:lnSpc>
              <a:spcBef>
                <a:spcPts val="0"/>
              </a:spcBef>
              <a:spcAft>
                <a:spcPts val="0"/>
              </a:spcAft>
              <a:buClr>
                <a:schemeClr val="dk1"/>
              </a:buClr>
              <a:buSzPct val="25000"/>
              <a:buFont typeface="Calibri"/>
              <a:buNone/>
            </a:pPr>
            <a:r>
              <a:rPr lang="en-US" sz="1900" b="1" i="0" u="none" strike="noStrike" cap="none">
                <a:solidFill>
                  <a:srgbClr val="0B5394"/>
                </a:solidFill>
                <a:latin typeface="Arial"/>
                <a:ea typeface="Arial"/>
                <a:cs typeface="Arial"/>
                <a:sym typeface="Arial"/>
              </a:rPr>
              <a:t>(Ankle Discomfort) </a:t>
            </a:r>
          </a:p>
        </p:txBody>
      </p:sp>
      <p:pic>
        <p:nvPicPr>
          <p:cNvPr id="509" name="Shape 509"/>
          <p:cNvPicPr preferRelativeResize="0"/>
          <p:nvPr/>
        </p:nvPicPr>
        <p:blipFill rotWithShape="1">
          <a:blip r:embed="rId4">
            <a:alphaModFix/>
          </a:blip>
          <a:srcRect/>
          <a:stretch/>
        </p:blipFill>
        <p:spPr>
          <a:xfrm>
            <a:off x="1380699" y="819833"/>
            <a:ext cx="4310898" cy="5795864"/>
          </a:xfrm>
          <a:prstGeom prst="rect">
            <a:avLst/>
          </a:prstGeom>
          <a:noFill/>
          <a:ln>
            <a:noFill/>
          </a:ln>
        </p:spPr>
      </p:pic>
      <p:sp>
        <p:nvSpPr>
          <p:cNvPr id="510" name="Shape 510"/>
          <p:cNvSpPr/>
          <p:nvPr/>
        </p:nvSpPr>
        <p:spPr>
          <a:xfrm>
            <a:off x="1509366" y="1087729"/>
            <a:ext cx="413999" cy="255899"/>
          </a:xfrm>
          <a:prstGeom prst="rect">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1478533" y="3619594"/>
            <a:ext cx="413999" cy="255899"/>
          </a:xfrm>
          <a:prstGeom prst="rect">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t"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1" i="0" u="none" strike="noStrike" cap="none">
                <a:solidFill>
                  <a:srgbClr val="3A3838"/>
                </a:solidFill>
                <a:latin typeface="Arial"/>
                <a:ea typeface="Arial"/>
                <a:cs typeface="Arial"/>
                <a:sym typeface="Arial"/>
              </a:rPr>
              <a:t>CAUSES OF WINTER DISCOMFORT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Shape 522" descr="SuperSimple_Slide_GlazingComfort_Page_21.png"/>
          <p:cNvPicPr preferRelativeResize="0"/>
          <p:nvPr/>
        </p:nvPicPr>
        <p:blipFill rotWithShape="1">
          <a:blip r:embed="rId3">
            <a:alphaModFix/>
          </a:blip>
          <a:srcRect t="14139" b="20882"/>
          <a:stretch/>
        </p:blipFill>
        <p:spPr>
          <a:xfrm>
            <a:off x="0" y="1360300"/>
            <a:ext cx="12192000" cy="4456150"/>
          </a:xfrm>
          <a:prstGeom prst="rect">
            <a:avLst/>
          </a:prstGeom>
          <a:noFill/>
          <a:ln>
            <a:noFill/>
          </a:ln>
        </p:spPr>
      </p:pic>
      <p:sp>
        <p:nvSpPr>
          <p:cNvPr id="523" name="Shape 523"/>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pic>
        <p:nvPicPr>
          <p:cNvPr id="529" name="Shape 529"/>
          <p:cNvPicPr preferRelativeResize="0"/>
          <p:nvPr/>
        </p:nvPicPr>
        <p:blipFill rotWithShape="1">
          <a:blip r:embed="rId3">
            <a:alphaModFix/>
          </a:blip>
          <a:srcRect t="12821" b="16651"/>
          <a:stretch/>
        </p:blipFill>
        <p:spPr>
          <a:xfrm>
            <a:off x="0" y="1412750"/>
            <a:ext cx="12192000" cy="4836400"/>
          </a:xfrm>
          <a:prstGeom prst="rect">
            <a:avLst/>
          </a:prstGeom>
          <a:noFill/>
          <a:ln>
            <a:noFill/>
          </a:ln>
        </p:spPr>
      </p:pic>
      <p:sp>
        <p:nvSpPr>
          <p:cNvPr id="530" name="Shape 530"/>
          <p:cNvSpPr txBox="1">
            <a:spLocks noGrp="1"/>
          </p:cNvSpPr>
          <p:nvPr>
            <p:ph type="title" idx="4294967295"/>
          </p:nvPr>
        </p:nvSpPr>
        <p:spPr>
          <a:xfrm>
            <a:off x="609600" y="935025"/>
            <a:ext cx="3276000" cy="614699"/>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Hybrid Excel / CBE Tool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36" name="Shape 536"/>
          <p:cNvSpPr txBox="1">
            <a:spLocks noGrp="1"/>
          </p:cNvSpPr>
          <p:nvPr>
            <p:ph type="title" idx="4294967295"/>
          </p:nvPr>
        </p:nvSpPr>
        <p:spPr>
          <a:xfrm>
            <a:off x="609600" y="935025"/>
            <a:ext cx="3276000" cy="614699"/>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Grasshopper Tool 1.0</a:t>
            </a:r>
          </a:p>
        </p:txBody>
      </p:sp>
      <p:pic>
        <p:nvPicPr>
          <p:cNvPr id="537" name="Shape 537"/>
          <p:cNvPicPr preferRelativeResize="0"/>
          <p:nvPr/>
        </p:nvPicPr>
        <p:blipFill rotWithShape="1">
          <a:blip r:embed="rId3">
            <a:alphaModFix/>
          </a:blip>
          <a:srcRect t="18765" b="26009"/>
          <a:stretch/>
        </p:blipFill>
        <p:spPr>
          <a:xfrm>
            <a:off x="0" y="1820174"/>
            <a:ext cx="12192000" cy="3787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43" name="Shape 543"/>
          <p:cNvSpPr txBox="1">
            <a:spLocks noGrp="1"/>
          </p:cNvSpPr>
          <p:nvPr>
            <p:ph type="title" idx="4294967295"/>
          </p:nvPr>
        </p:nvSpPr>
        <p:spPr>
          <a:xfrm>
            <a:off x="609600" y="935025"/>
            <a:ext cx="3276000" cy="614699"/>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Grasshopper Tool 1.0</a:t>
            </a:r>
          </a:p>
        </p:txBody>
      </p:sp>
      <p:pic>
        <p:nvPicPr>
          <p:cNvPr id="544" name="Shape 544"/>
          <p:cNvPicPr preferRelativeResize="0"/>
          <p:nvPr/>
        </p:nvPicPr>
        <p:blipFill rotWithShape="1">
          <a:blip r:embed="rId3">
            <a:alphaModFix/>
          </a:blip>
          <a:srcRect l="3913" t="17991" r="2898" b="23347"/>
          <a:stretch/>
        </p:blipFill>
        <p:spPr>
          <a:xfrm>
            <a:off x="419400" y="1561574"/>
            <a:ext cx="11644700" cy="412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b="1" i="0" u="none" strike="noStrike" cap="none">
                <a:solidFill>
                  <a:srgbClr val="00A4E4"/>
                </a:solidFill>
                <a:latin typeface="Arial Narrow"/>
                <a:ea typeface="Arial Narrow"/>
                <a:cs typeface="Arial Narrow"/>
                <a:sym typeface="Arial Narrow"/>
              </a:rPr>
              <a:t>Examples (25 min)</a:t>
            </a:r>
          </a:p>
        </p:txBody>
      </p:sp>
      <p:sp>
        <p:nvSpPr>
          <p:cNvPr id="362" name="Shape 362"/>
          <p:cNvSpPr txBox="1"/>
          <p:nvPr/>
        </p:nvSpPr>
        <p:spPr>
          <a:xfrm>
            <a:off x="1525299" y="992458"/>
            <a:ext cx="9019899" cy="1855123"/>
          </a:xfrm>
          <a:prstGeom prst="rect">
            <a:avLst/>
          </a:prstGeom>
          <a:noFill/>
          <a:ln>
            <a:noFill/>
          </a:ln>
        </p:spPr>
        <p:txBody>
          <a:bodyPr lIns="91425" tIns="45700" rIns="91425" bIns="45700" anchor="t" anchorCtr="0">
            <a:noAutofit/>
          </a:bodyPr>
          <a:lstStyle/>
          <a:p>
            <a:pPr marL="311719" marR="0" lvl="0" indent="-311719" algn="l" rtl="0">
              <a:lnSpc>
                <a:spcPct val="100000"/>
              </a:lnSpc>
              <a:spcBef>
                <a:spcPts val="0"/>
              </a:spcBef>
              <a:spcAft>
                <a:spcPts val="0"/>
              </a:spcAft>
              <a:buClr>
                <a:srgbClr val="3A3838"/>
              </a:buClr>
              <a:buSzPct val="100948"/>
              <a:buFont typeface="Arial"/>
              <a:buChar char="•"/>
            </a:pPr>
            <a:r>
              <a:rPr lang="en-US" sz="1909" b="0" i="0" u="none" strike="noStrike" cap="none">
                <a:solidFill>
                  <a:srgbClr val="3A3838"/>
                </a:solidFill>
                <a:latin typeface="Arial"/>
                <a:ea typeface="Arial"/>
                <a:cs typeface="Arial"/>
                <a:sym typeface="Arial"/>
              </a:rPr>
              <a:t>What was the goal of the tool?</a:t>
            </a:r>
          </a:p>
          <a:p>
            <a:pPr marL="311719" marR="0" lvl="0" indent="-311719" algn="l" rtl="0">
              <a:lnSpc>
                <a:spcPct val="100000"/>
              </a:lnSpc>
              <a:spcBef>
                <a:spcPts val="0"/>
              </a:spcBef>
              <a:spcAft>
                <a:spcPts val="0"/>
              </a:spcAft>
              <a:buClr>
                <a:srgbClr val="3A3838"/>
              </a:buClr>
              <a:buSzPct val="100948"/>
              <a:buFont typeface="Arial"/>
              <a:buChar char="•"/>
            </a:pPr>
            <a:r>
              <a:rPr lang="en-US" sz="1909" b="0" i="0" u="none" strike="noStrike" cap="none">
                <a:solidFill>
                  <a:srgbClr val="3A3838"/>
                </a:solidFill>
                <a:latin typeface="Arial"/>
                <a:ea typeface="Arial"/>
                <a:cs typeface="Arial"/>
                <a:sym typeface="Arial"/>
              </a:rPr>
              <a:t>Who do you imagine using it?</a:t>
            </a:r>
          </a:p>
          <a:p>
            <a:pPr marL="311719" marR="0" lvl="0" indent="-311719" algn="l" rtl="0">
              <a:lnSpc>
                <a:spcPct val="100000"/>
              </a:lnSpc>
              <a:spcBef>
                <a:spcPts val="0"/>
              </a:spcBef>
              <a:spcAft>
                <a:spcPts val="0"/>
              </a:spcAft>
              <a:buClr>
                <a:srgbClr val="3A3838"/>
              </a:buClr>
              <a:buSzPct val="100948"/>
              <a:buFont typeface="Arial"/>
              <a:buChar char="•"/>
            </a:pPr>
            <a:r>
              <a:rPr lang="en-US" sz="1909" b="0" i="0" u="none" strike="noStrike" cap="none">
                <a:solidFill>
                  <a:srgbClr val="3A3838"/>
                </a:solidFill>
                <a:latin typeface="Arial"/>
                <a:ea typeface="Arial"/>
                <a:cs typeface="Arial"/>
                <a:sym typeface="Arial"/>
              </a:rPr>
              <a:t>Which languages did you use, and why that language?</a:t>
            </a:r>
          </a:p>
          <a:p>
            <a:pPr marL="311719" marR="0" lvl="0" indent="-311719" algn="l" rtl="0">
              <a:lnSpc>
                <a:spcPct val="100000"/>
              </a:lnSpc>
              <a:spcBef>
                <a:spcPts val="0"/>
              </a:spcBef>
              <a:spcAft>
                <a:spcPts val="0"/>
              </a:spcAft>
              <a:buClr>
                <a:srgbClr val="3A3838"/>
              </a:buClr>
              <a:buSzPct val="100948"/>
              <a:buFont typeface="Arial"/>
              <a:buChar char="•"/>
            </a:pPr>
            <a:r>
              <a:rPr lang="en-US" sz="1909" b="0" i="0" u="none" strike="noStrike" cap="none">
                <a:solidFill>
                  <a:srgbClr val="3A3838"/>
                </a:solidFill>
                <a:latin typeface="Arial"/>
                <a:ea typeface="Arial"/>
                <a:cs typeface="Arial"/>
                <a:sym typeface="Arial"/>
              </a:rPr>
              <a:t>How long did it take, and what were some lessons learned?</a:t>
            </a:r>
          </a:p>
          <a:p>
            <a:pPr marL="311719" marR="0" lvl="0" indent="-311719" algn="l" rtl="0">
              <a:lnSpc>
                <a:spcPct val="100000"/>
              </a:lnSpc>
              <a:spcBef>
                <a:spcPts val="0"/>
              </a:spcBef>
              <a:spcAft>
                <a:spcPts val="0"/>
              </a:spcAft>
              <a:buClr>
                <a:srgbClr val="3A3838"/>
              </a:buClr>
              <a:buSzPct val="100948"/>
              <a:buFont typeface="Arial"/>
              <a:buChar char="•"/>
            </a:pPr>
            <a:r>
              <a:rPr lang="en-US" sz="1909" b="0" i="0" u="none" strike="noStrike" cap="none">
                <a:solidFill>
                  <a:srgbClr val="3A3838"/>
                </a:solidFill>
                <a:latin typeface="Arial"/>
                <a:ea typeface="Arial"/>
                <a:cs typeface="Arial"/>
                <a:sym typeface="Arial"/>
              </a:rPr>
              <a:t>What could you do to improve the tool?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50" name="Shape 550"/>
          <p:cNvSpPr txBox="1">
            <a:spLocks noGrp="1"/>
          </p:cNvSpPr>
          <p:nvPr>
            <p:ph type="title" idx="4294967295"/>
          </p:nvPr>
        </p:nvSpPr>
        <p:spPr>
          <a:xfrm>
            <a:off x="609600" y="935025"/>
            <a:ext cx="3276000" cy="614699"/>
          </a:xfrm>
          <a:prstGeom prst="rect">
            <a:avLst/>
          </a:prstGeom>
          <a:noFill/>
          <a:ln>
            <a:noFill/>
          </a:ln>
        </p:spPr>
        <p:txBody>
          <a:bodyPr lIns="121900" tIns="121900" rIns="121900" bIns="121900" anchor="b" anchorCtr="0">
            <a:noAutofit/>
          </a:bodyPr>
          <a:lstStyle/>
          <a:p>
            <a:pPr marL="0" marR="0" lvl="0" indent="0" algn="l"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Web Tool 1.0</a:t>
            </a:r>
          </a:p>
        </p:txBody>
      </p:sp>
      <p:pic>
        <p:nvPicPr>
          <p:cNvPr id="551" name="Shape 551"/>
          <p:cNvPicPr preferRelativeResize="0"/>
          <p:nvPr/>
        </p:nvPicPr>
        <p:blipFill rotWithShape="1">
          <a:blip r:embed="rId3">
            <a:alphaModFix/>
          </a:blip>
          <a:srcRect l="26873" t="4692" r="26235" b="30945"/>
          <a:stretch/>
        </p:blipFill>
        <p:spPr>
          <a:xfrm>
            <a:off x="2619175" y="989950"/>
            <a:ext cx="7600250" cy="58680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57" name="Shape 557"/>
          <p:cNvSpPr txBox="1">
            <a:spLocks noGrp="1"/>
          </p:cNvSpPr>
          <p:nvPr>
            <p:ph type="title" idx="4294967295"/>
          </p:nvPr>
        </p:nvSpPr>
        <p:spPr>
          <a:xfrm>
            <a:off x="1536475" y="982575"/>
            <a:ext cx="3276000"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Fast, Simple Web Tool</a:t>
            </a:r>
          </a:p>
        </p:txBody>
      </p:sp>
      <p:pic>
        <p:nvPicPr>
          <p:cNvPr id="558" name="Shape 558"/>
          <p:cNvPicPr preferRelativeResize="0"/>
          <p:nvPr/>
        </p:nvPicPr>
        <p:blipFill rotWithShape="1">
          <a:blip r:embed="rId3">
            <a:alphaModFix/>
          </a:blip>
          <a:srcRect t="15767" b="12496"/>
          <a:stretch/>
        </p:blipFill>
        <p:spPr>
          <a:xfrm>
            <a:off x="-25" y="1538549"/>
            <a:ext cx="12192024" cy="4919574"/>
          </a:xfrm>
          <a:prstGeom prst="rect">
            <a:avLst/>
          </a:prstGeom>
          <a:noFill/>
          <a:ln>
            <a:noFill/>
          </a:ln>
        </p:spPr>
      </p:pic>
      <p:sp>
        <p:nvSpPr>
          <p:cNvPr id="559" name="Shape 559"/>
          <p:cNvSpPr txBox="1">
            <a:spLocks noGrp="1"/>
          </p:cNvSpPr>
          <p:nvPr>
            <p:ph type="title" idx="4294967295"/>
          </p:nvPr>
        </p:nvSpPr>
        <p:spPr>
          <a:xfrm>
            <a:off x="6274250" y="982575"/>
            <a:ext cx="46223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Slower, Advanced Grasshopper Tool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t="25295" b="19774"/>
          <a:stretch/>
        </p:blipFill>
        <p:spPr>
          <a:xfrm>
            <a:off x="0" y="1734925"/>
            <a:ext cx="12192000" cy="3766924"/>
          </a:xfrm>
          <a:prstGeom prst="rect">
            <a:avLst/>
          </a:prstGeom>
          <a:noFill/>
          <a:ln>
            <a:noFill/>
          </a:ln>
        </p:spPr>
      </p:pic>
      <p:sp>
        <p:nvSpPr>
          <p:cNvPr id="565" name="Shape 565"/>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66" name="Shape 566"/>
          <p:cNvSpPr txBox="1">
            <a:spLocks noGrp="1"/>
          </p:cNvSpPr>
          <p:nvPr>
            <p:ph type="title" idx="4294967295"/>
          </p:nvPr>
        </p:nvSpPr>
        <p:spPr>
          <a:xfrm>
            <a:off x="1536475" y="982575"/>
            <a:ext cx="3276000"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Form Inputs + Buttons</a:t>
            </a:r>
          </a:p>
        </p:txBody>
      </p:sp>
      <p:sp>
        <p:nvSpPr>
          <p:cNvPr id="567" name="Shape 567"/>
          <p:cNvSpPr txBox="1">
            <a:spLocks noGrp="1"/>
          </p:cNvSpPr>
          <p:nvPr>
            <p:ph type="title" idx="4294967295"/>
          </p:nvPr>
        </p:nvSpPr>
        <p:spPr>
          <a:xfrm>
            <a:off x="6274250" y="1211175"/>
            <a:ext cx="46223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Component-Based Inputs Accepting a Wide Range of Data Types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Shape 572"/>
          <p:cNvPicPr preferRelativeResize="0"/>
          <p:nvPr/>
        </p:nvPicPr>
        <p:blipFill rotWithShape="1">
          <a:blip r:embed="rId3">
            <a:alphaModFix/>
          </a:blip>
          <a:srcRect t="24087"/>
          <a:stretch/>
        </p:blipFill>
        <p:spPr>
          <a:xfrm>
            <a:off x="0" y="1651750"/>
            <a:ext cx="12192000" cy="5206248"/>
          </a:xfrm>
          <a:prstGeom prst="rect">
            <a:avLst/>
          </a:prstGeom>
          <a:noFill/>
          <a:ln>
            <a:noFill/>
          </a:ln>
        </p:spPr>
      </p:pic>
      <p:sp>
        <p:nvSpPr>
          <p:cNvPr id="573" name="Shape 573"/>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74" name="Shape 574"/>
          <p:cNvSpPr txBox="1">
            <a:spLocks noGrp="1"/>
          </p:cNvSpPr>
          <p:nvPr>
            <p:ph type="title" idx="4294967295"/>
          </p:nvPr>
        </p:nvSpPr>
        <p:spPr>
          <a:xfrm>
            <a:off x="1536475" y="982575"/>
            <a:ext cx="3276000"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Open Source Javascript</a:t>
            </a:r>
          </a:p>
        </p:txBody>
      </p:sp>
      <p:sp>
        <p:nvSpPr>
          <p:cNvPr id="575" name="Shape 575"/>
          <p:cNvSpPr txBox="1">
            <a:spLocks noGrp="1"/>
          </p:cNvSpPr>
          <p:nvPr>
            <p:ph type="title" idx="4294967295"/>
          </p:nvPr>
        </p:nvSpPr>
        <p:spPr>
          <a:xfrm>
            <a:off x="6274250" y="1211175"/>
            <a:ext cx="4622399" cy="386100"/>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Open Source Python</a:t>
            </a:r>
          </a:p>
        </p:txBody>
      </p:sp>
      <p:sp>
        <p:nvSpPr>
          <p:cNvPr id="576" name="Shape 576"/>
          <p:cNvSpPr/>
          <p:nvPr/>
        </p:nvSpPr>
        <p:spPr>
          <a:xfrm>
            <a:off x="249550" y="6036575"/>
            <a:ext cx="1996200" cy="748500"/>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7" name="Shape 577"/>
          <p:cNvSpPr/>
          <p:nvPr/>
        </p:nvSpPr>
        <p:spPr>
          <a:xfrm>
            <a:off x="9908375" y="5927550"/>
            <a:ext cx="1996200" cy="748500"/>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Shape 582"/>
          <p:cNvPicPr preferRelativeResize="0"/>
          <p:nvPr/>
        </p:nvPicPr>
        <p:blipFill rotWithShape="1">
          <a:blip r:embed="rId3">
            <a:alphaModFix/>
          </a:blip>
          <a:srcRect t="23290" b="19946"/>
          <a:stretch/>
        </p:blipFill>
        <p:spPr>
          <a:xfrm>
            <a:off x="0" y="1597274"/>
            <a:ext cx="12192000" cy="3892698"/>
          </a:xfrm>
          <a:prstGeom prst="rect">
            <a:avLst/>
          </a:prstGeom>
          <a:noFill/>
          <a:ln>
            <a:noFill/>
          </a:ln>
        </p:spPr>
      </p:pic>
      <p:sp>
        <p:nvSpPr>
          <p:cNvPr id="583" name="Shape 583"/>
          <p:cNvSpPr txBox="1">
            <a:spLocks noGrp="1"/>
          </p:cNvSpPr>
          <p:nvPr>
            <p:ph type="title" idx="4294967295"/>
          </p:nvPr>
        </p:nvSpPr>
        <p:spPr>
          <a:xfrm>
            <a:off x="609600" y="173032"/>
            <a:ext cx="108575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2800" b="0" i="0" u="none" strike="noStrike" cap="none">
                <a:solidFill>
                  <a:srgbClr val="3A3838"/>
                </a:solidFill>
                <a:latin typeface="Arial"/>
                <a:ea typeface="Arial"/>
                <a:cs typeface="Arial"/>
                <a:sym typeface="Arial"/>
              </a:rPr>
              <a:t>EVOLUTION OF A TOOL</a:t>
            </a:r>
          </a:p>
        </p:txBody>
      </p:sp>
      <p:sp>
        <p:nvSpPr>
          <p:cNvPr id="584" name="Shape 584"/>
          <p:cNvSpPr txBox="1">
            <a:spLocks noGrp="1"/>
          </p:cNvSpPr>
          <p:nvPr>
            <p:ph type="title" idx="4294967295"/>
          </p:nvPr>
        </p:nvSpPr>
        <p:spPr>
          <a:xfrm>
            <a:off x="273300" y="982575"/>
            <a:ext cx="5680199" cy="614699"/>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Fast Calculations for Orthogonal Geometry</a:t>
            </a:r>
          </a:p>
        </p:txBody>
      </p:sp>
      <p:sp>
        <p:nvSpPr>
          <p:cNvPr id="585" name="Shape 585"/>
          <p:cNvSpPr txBox="1">
            <a:spLocks noGrp="1"/>
          </p:cNvSpPr>
          <p:nvPr>
            <p:ph type="title" idx="4294967295"/>
          </p:nvPr>
        </p:nvSpPr>
        <p:spPr>
          <a:xfrm>
            <a:off x="6274250" y="1211175"/>
            <a:ext cx="4622399" cy="386100"/>
          </a:xfrm>
          <a:prstGeom prst="rect">
            <a:avLst/>
          </a:prstGeom>
          <a:noFill/>
          <a:ln>
            <a:noFill/>
          </a:ln>
        </p:spPr>
        <p:txBody>
          <a:bodyPr lIns="121900" tIns="121900" rIns="121900" bIns="121900" anchor="b" anchorCtr="0">
            <a:noAutofit/>
          </a:bodyPr>
          <a:lstStyle/>
          <a:p>
            <a:pPr marL="0" marR="0" lvl="0" indent="0" algn="ctr" rtl="0">
              <a:lnSpc>
                <a:spcPct val="90000"/>
              </a:lnSpc>
              <a:spcBef>
                <a:spcPts val="0"/>
              </a:spcBef>
              <a:spcAft>
                <a:spcPts val="0"/>
              </a:spcAft>
              <a:buClr>
                <a:schemeClr val="dk1"/>
              </a:buClr>
              <a:buSzPct val="25000"/>
              <a:buFont typeface="Calibri"/>
              <a:buNone/>
            </a:pPr>
            <a:r>
              <a:rPr lang="en-US" sz="1800" b="0" i="0" u="none" strike="noStrike" cap="none">
                <a:solidFill>
                  <a:srgbClr val="00A4E4"/>
                </a:solidFill>
                <a:latin typeface="Arial"/>
                <a:ea typeface="Arial"/>
                <a:cs typeface="Arial"/>
                <a:sym typeface="Arial"/>
              </a:rPr>
              <a:t>Slower Calculations for All Geometry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Shape 590" descr="74ddf6c2-45f8-11e6-837d-61214571da5d.png"/>
          <p:cNvPicPr preferRelativeResize="0"/>
          <p:nvPr/>
        </p:nvPicPr>
        <p:blipFill rotWithShape="1">
          <a:blip r:embed="rId3">
            <a:alphaModFix/>
          </a:blip>
          <a:srcRect r="4789"/>
          <a:stretch/>
        </p:blipFill>
        <p:spPr>
          <a:xfrm>
            <a:off x="0" y="0"/>
            <a:ext cx="12192000" cy="6858000"/>
          </a:xfrm>
          <a:prstGeom prst="rect">
            <a:avLst/>
          </a:prstGeom>
          <a:noFill/>
          <a:ln>
            <a:noFill/>
          </a:ln>
        </p:spPr>
      </p:pic>
      <p:sp>
        <p:nvSpPr>
          <p:cNvPr id="591" name="Shape 591"/>
          <p:cNvSpPr txBox="1">
            <a:spLocks noGrp="1"/>
          </p:cNvSpPr>
          <p:nvPr>
            <p:ph type="title"/>
          </p:nvPr>
        </p:nvSpPr>
        <p:spPr>
          <a:xfrm>
            <a:off x="108850" y="5636900"/>
            <a:ext cx="10185899" cy="6272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b="1" i="0" u="none" strike="noStrike" cap="none">
                <a:solidFill>
                  <a:srgbClr val="FFFFFF"/>
                </a:solidFill>
                <a:latin typeface="Arial"/>
                <a:ea typeface="Arial"/>
                <a:cs typeface="Arial"/>
                <a:sym typeface="Arial"/>
              </a:rPr>
              <a:t>ladybug web tools</a:t>
            </a:r>
          </a:p>
          <a:p>
            <a:pPr marL="0" marR="0" lvl="0" indent="0" algn="l" rtl="0">
              <a:lnSpc>
                <a:spcPct val="90000"/>
              </a:lnSpc>
              <a:spcBef>
                <a:spcPts val="0"/>
              </a:spcBef>
              <a:spcAft>
                <a:spcPts val="0"/>
              </a:spcAft>
              <a:buClr>
                <a:srgbClr val="00A4E4"/>
              </a:buClr>
              <a:buSzPct val="25000"/>
              <a:buFont typeface="Arial Narrow"/>
              <a:buNone/>
            </a:pPr>
            <a:r>
              <a:rPr lang="en-US" sz="2454" b="1" i="0" u="sng" strike="noStrike" cap="none">
                <a:solidFill>
                  <a:schemeClr val="hlink"/>
                </a:solidFill>
                <a:latin typeface="Arial"/>
                <a:ea typeface="Arial"/>
                <a:cs typeface="Arial"/>
                <a:sym typeface="Arial"/>
                <a:hlinkClick r:id="rId4"/>
              </a:rPr>
              <a:t>http://www.ladybug.tools/ladybug-web/analemma-3d/analemma-3d-r18.html</a:t>
            </a:r>
          </a:p>
          <a:p>
            <a:pPr marL="0" marR="0" lvl="0" indent="0" algn="l" rtl="0">
              <a:lnSpc>
                <a:spcPct val="90000"/>
              </a:lnSpc>
              <a:spcBef>
                <a:spcPts val="0"/>
              </a:spcBef>
              <a:spcAft>
                <a:spcPts val="0"/>
              </a:spcAft>
              <a:buClr>
                <a:srgbClr val="00A4E4"/>
              </a:buClr>
              <a:buSzPct val="25000"/>
              <a:buFont typeface="Arial Narrow"/>
              <a:buNone/>
            </a:pPr>
            <a:endParaRPr sz="2454" b="1"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Clr>
                <a:srgbClr val="00A4E4"/>
              </a:buClr>
              <a:buSzPct val="25000"/>
              <a:buFont typeface="Arial Narrow"/>
              <a:buNone/>
            </a:pPr>
            <a:r>
              <a:rPr lang="en-US" sz="2454" b="1" i="0" u="none" strike="noStrike" cap="none">
                <a:solidFill>
                  <a:srgbClr val="FFFFFF"/>
                </a:solidFill>
                <a:latin typeface="Arial"/>
                <a:ea typeface="Arial"/>
                <a:cs typeface="Arial"/>
                <a:sym typeface="Arial"/>
              </a:rPr>
              <a:t>three.js, google maps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ctrTitle"/>
          </p:nvPr>
        </p:nvSpPr>
        <p:spPr>
          <a:xfrm>
            <a:off x="520700" y="2425700"/>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A Dilemma of Analemmas</a:t>
            </a:r>
          </a:p>
        </p:txBody>
      </p:sp>
      <p:sp>
        <p:nvSpPr>
          <p:cNvPr id="597" name="Shape 597"/>
          <p:cNvSpPr txBox="1">
            <a:spLocks noGrp="1"/>
          </p:cNvSpPr>
          <p:nvPr>
            <p:ph type="subTitle" idx="1"/>
          </p:nvPr>
        </p:nvSpPr>
        <p:spPr>
          <a:xfrm>
            <a:off x="520700" y="3718839"/>
            <a:ext cx="10962799" cy="5771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Bring daily Sun path calculations anywhere in the world down to a human - ie your - level and then display results in interactive 3D in your browser -- all free and open source</a:t>
            </a:r>
          </a:p>
        </p:txBody>
      </p:sp>
      <p:pic>
        <p:nvPicPr>
          <p:cNvPr id="598" name="Shape 598"/>
          <p:cNvPicPr preferRelativeResize="0"/>
          <p:nvPr/>
        </p:nvPicPr>
        <p:blipFill rotWithShape="1">
          <a:blip r:embed="rId3">
            <a:alphaModFix/>
          </a:blip>
          <a:srcRect/>
          <a:stretch/>
        </p:blipFill>
        <p:spPr>
          <a:xfrm>
            <a:off x="682800" y="221807"/>
            <a:ext cx="2883088" cy="2155559"/>
          </a:xfrm>
          <a:prstGeom prst="rect">
            <a:avLst/>
          </a:prstGeom>
          <a:noFill/>
          <a:ln>
            <a:noFill/>
          </a:ln>
        </p:spPr>
      </p:pic>
      <p:pic>
        <p:nvPicPr>
          <p:cNvPr id="599" name="Shape 599"/>
          <p:cNvPicPr preferRelativeResize="0"/>
          <p:nvPr/>
        </p:nvPicPr>
        <p:blipFill rotWithShape="1">
          <a:blip r:embed="rId4">
            <a:alphaModFix/>
          </a:blip>
          <a:srcRect/>
          <a:stretch/>
        </p:blipFill>
        <p:spPr>
          <a:xfrm>
            <a:off x="3896301" y="270139"/>
            <a:ext cx="3233337" cy="2155556"/>
          </a:xfrm>
          <a:prstGeom prst="rect">
            <a:avLst/>
          </a:prstGeom>
          <a:noFill/>
          <a:ln>
            <a:noFill/>
          </a:ln>
        </p:spPr>
      </p:pic>
      <p:pic>
        <p:nvPicPr>
          <p:cNvPr id="600" name="Shape 600"/>
          <p:cNvPicPr preferRelativeResize="0"/>
          <p:nvPr/>
        </p:nvPicPr>
        <p:blipFill rotWithShape="1">
          <a:blip r:embed="rId5">
            <a:alphaModFix/>
          </a:blip>
          <a:srcRect/>
          <a:stretch/>
        </p:blipFill>
        <p:spPr>
          <a:xfrm>
            <a:off x="7460034" y="270139"/>
            <a:ext cx="2661699" cy="21555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a:stretch/>
        </p:blipFill>
        <p:spPr>
          <a:xfrm>
            <a:off x="0" y="-324307"/>
            <a:ext cx="12191997" cy="7629609"/>
          </a:xfrm>
          <a:prstGeom prst="rect">
            <a:avLst/>
          </a:prstGeom>
          <a:noFill/>
          <a:ln>
            <a:noFill/>
          </a:ln>
        </p:spPr>
      </p:pic>
      <p:sp>
        <p:nvSpPr>
          <p:cNvPr id="606" name="Shape 606"/>
          <p:cNvSpPr txBox="1">
            <a:spLocks noGrp="1"/>
          </p:cNvSpPr>
          <p:nvPr>
            <p:ph type="ctrTitle"/>
          </p:nvPr>
        </p:nvSpPr>
        <p:spPr>
          <a:xfrm rot="-1814071">
            <a:off x="-343716" y="1173186"/>
            <a:ext cx="12412907" cy="1811372"/>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6400" b="0" i="0" u="none" strike="noStrike" cap="none">
                <a:solidFill>
                  <a:schemeClr val="dk2"/>
                </a:solidFill>
                <a:latin typeface="Arial"/>
                <a:ea typeface="Arial"/>
                <a:cs typeface="Arial"/>
                <a:sym typeface="Arial"/>
              </a:rPr>
              <a:t>Want this - fast, easy, simple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10"/>
        <p:cNvGrpSpPr/>
        <p:nvPr/>
      </p:nvGrpSpPr>
      <p:grpSpPr>
        <a:xfrm>
          <a:off x="0" y="0"/>
          <a:ext cx="0" cy="0"/>
          <a:chOff x="0" y="0"/>
          <a:chExt cx="0" cy="0"/>
        </a:xfrm>
      </p:grpSpPr>
      <p:sp>
        <p:nvSpPr>
          <p:cNvPr id="611" name="Shape 611"/>
          <p:cNvSpPr txBox="1">
            <a:spLocks noGrp="1"/>
          </p:cNvSpPr>
          <p:nvPr>
            <p:ph type="ctrTitle"/>
          </p:nvPr>
        </p:nvSpPr>
        <p:spPr>
          <a:xfrm>
            <a:off x="533166" y="389533"/>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Where is the Sun going to be?</a:t>
            </a:r>
          </a:p>
        </p:txBody>
      </p:sp>
      <p:sp>
        <p:nvSpPr>
          <p:cNvPr id="612" name="Shape 612"/>
          <p:cNvSpPr txBox="1">
            <a:spLocks noGrp="1"/>
          </p:cNvSpPr>
          <p:nvPr>
            <p:ph type="subTitle" idx="1"/>
          </p:nvPr>
        </p:nvSpPr>
        <p:spPr>
          <a:xfrm>
            <a:off x="708066" y="1634340"/>
            <a:ext cx="10962799" cy="5771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Perhaps the oldest science/math question there is... </a:t>
            </a:r>
          </a:p>
        </p:txBody>
      </p:sp>
      <p:pic>
        <p:nvPicPr>
          <p:cNvPr id="613" name="Shape 613"/>
          <p:cNvPicPr preferRelativeResize="0"/>
          <p:nvPr/>
        </p:nvPicPr>
        <p:blipFill rotWithShape="1">
          <a:blip r:embed="rId3">
            <a:alphaModFix/>
          </a:blip>
          <a:srcRect/>
          <a:stretch/>
        </p:blipFill>
        <p:spPr>
          <a:xfrm>
            <a:off x="627900" y="2862807"/>
            <a:ext cx="3492500" cy="3111500"/>
          </a:xfrm>
          <a:prstGeom prst="rect">
            <a:avLst/>
          </a:prstGeom>
          <a:noFill/>
          <a:ln>
            <a:noFill/>
          </a:ln>
        </p:spPr>
      </p:pic>
      <p:sp>
        <p:nvSpPr>
          <p:cNvPr id="614" name="Shape 614"/>
          <p:cNvSpPr txBox="1"/>
          <p:nvPr/>
        </p:nvSpPr>
        <p:spPr>
          <a:xfrm>
            <a:off x="533166" y="5974300"/>
            <a:ext cx="3639200" cy="8212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FC3F7"/>
              </a:buClr>
              <a:buSzPct val="25000"/>
              <a:buFont typeface="Arial"/>
              <a:buNone/>
            </a:pPr>
            <a:r>
              <a:rPr lang="en-US" sz="1800" b="0" i="0" u="sng" strike="noStrike" cap="none">
                <a:solidFill>
                  <a:schemeClr val="hlink"/>
                </a:solidFill>
                <a:latin typeface="Arial"/>
                <a:ea typeface="Arial"/>
                <a:cs typeface="Arial"/>
                <a:sym typeface="Arial"/>
                <a:hlinkClick r:id="rId4"/>
              </a:rPr>
              <a:t>Antikythera Mechanism</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Greek analog computer 100 BC</a:t>
            </a:r>
          </a:p>
        </p:txBody>
      </p:sp>
      <p:pic>
        <p:nvPicPr>
          <p:cNvPr id="615" name="Shape 615"/>
          <p:cNvPicPr preferRelativeResize="0"/>
          <p:nvPr/>
        </p:nvPicPr>
        <p:blipFill rotWithShape="1">
          <a:blip r:embed="rId5">
            <a:alphaModFix/>
          </a:blip>
          <a:srcRect/>
          <a:stretch/>
        </p:blipFill>
        <p:spPr>
          <a:xfrm>
            <a:off x="4536967" y="2862800"/>
            <a:ext cx="3858532" cy="3111500"/>
          </a:xfrm>
          <a:prstGeom prst="rect">
            <a:avLst/>
          </a:prstGeom>
          <a:noFill/>
          <a:ln>
            <a:noFill/>
          </a:ln>
        </p:spPr>
      </p:pic>
      <p:sp>
        <p:nvSpPr>
          <p:cNvPr id="616" name="Shape 616"/>
          <p:cNvSpPr txBox="1"/>
          <p:nvPr/>
        </p:nvSpPr>
        <p:spPr>
          <a:xfrm>
            <a:off x="4323600" y="5972732"/>
            <a:ext cx="3858399" cy="7620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FC3F7"/>
              </a:buClr>
              <a:buSzPct val="25000"/>
              <a:buFont typeface="Arial"/>
              <a:buNone/>
            </a:pPr>
            <a:r>
              <a:rPr lang="en-US" sz="1800" b="0" i="0" u="sng" strike="noStrike" cap="none">
                <a:solidFill>
                  <a:schemeClr val="hlink"/>
                </a:solidFill>
                <a:latin typeface="Arial"/>
                <a:ea typeface="Arial"/>
                <a:cs typeface="Arial"/>
                <a:sym typeface="Arial"/>
                <a:hlinkClick r:id="rId6"/>
              </a:rPr>
              <a:t>Stonehenge</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aligned to winter solstice sunset </a:t>
            </a:r>
          </a:p>
        </p:txBody>
      </p:sp>
      <p:pic>
        <p:nvPicPr>
          <p:cNvPr id="617" name="Shape 617"/>
          <p:cNvPicPr preferRelativeResize="0"/>
          <p:nvPr/>
        </p:nvPicPr>
        <p:blipFill rotWithShape="1">
          <a:blip r:embed="rId7">
            <a:alphaModFix/>
          </a:blip>
          <a:srcRect/>
          <a:stretch/>
        </p:blipFill>
        <p:spPr>
          <a:xfrm>
            <a:off x="8760100" y="2862800"/>
            <a:ext cx="2794000" cy="3111500"/>
          </a:xfrm>
          <a:prstGeom prst="rect">
            <a:avLst/>
          </a:prstGeom>
          <a:noFill/>
          <a:ln>
            <a:noFill/>
          </a:ln>
        </p:spPr>
      </p:pic>
      <p:sp>
        <p:nvSpPr>
          <p:cNvPr id="618" name="Shape 618"/>
          <p:cNvSpPr txBox="1"/>
          <p:nvPr/>
        </p:nvSpPr>
        <p:spPr>
          <a:xfrm>
            <a:off x="8760100" y="5965100"/>
            <a:ext cx="3432000" cy="8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FC3F7"/>
              </a:buClr>
              <a:buSzPct val="25000"/>
              <a:buFont typeface="Arial"/>
              <a:buNone/>
            </a:pPr>
            <a:r>
              <a:rPr lang="en-US" sz="1800" b="0" i="0" u="sng" strike="noStrike" cap="none">
                <a:solidFill>
                  <a:schemeClr val="hlink"/>
                </a:solidFill>
                <a:latin typeface="Arial"/>
                <a:ea typeface="Arial"/>
                <a:cs typeface="Arial"/>
                <a:sym typeface="Arial"/>
                <a:hlinkClick r:id="rId8"/>
              </a:rPr>
              <a:t>Sextant </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Find angle between 2 objects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22"/>
        <p:cNvGrpSpPr/>
        <p:nvPr/>
      </p:nvGrpSpPr>
      <p:grpSpPr>
        <a:xfrm>
          <a:off x="0" y="0"/>
          <a:ext cx="0" cy="0"/>
          <a:chOff x="0" y="0"/>
          <a:chExt cx="0" cy="0"/>
        </a:xfrm>
      </p:grpSpPr>
      <p:sp>
        <p:nvSpPr>
          <p:cNvPr id="623" name="Shape 623"/>
          <p:cNvSpPr txBox="1">
            <a:spLocks noGrp="1"/>
          </p:cNvSpPr>
          <p:nvPr>
            <p:ph type="ctrTitle"/>
          </p:nvPr>
        </p:nvSpPr>
        <p:spPr>
          <a:xfrm>
            <a:off x="520700" y="389533"/>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Today Sun position is an app</a:t>
            </a:r>
          </a:p>
        </p:txBody>
      </p:sp>
      <p:sp>
        <p:nvSpPr>
          <p:cNvPr id="624" name="Shape 624"/>
          <p:cNvSpPr txBox="1">
            <a:spLocks noGrp="1"/>
          </p:cNvSpPr>
          <p:nvPr>
            <p:ph type="subTitle" idx="1"/>
          </p:nvPr>
        </p:nvSpPr>
        <p:spPr>
          <a:xfrm>
            <a:off x="614600" y="1634340"/>
            <a:ext cx="10962799" cy="5771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Many fun apps - mostly closed source, unverifiable and with little data sharing</a:t>
            </a:r>
          </a:p>
        </p:txBody>
      </p:sp>
      <p:pic>
        <p:nvPicPr>
          <p:cNvPr id="625" name="Shape 625"/>
          <p:cNvPicPr preferRelativeResize="0"/>
          <p:nvPr/>
        </p:nvPicPr>
        <p:blipFill rotWithShape="1">
          <a:blip r:embed="rId3">
            <a:alphaModFix/>
          </a:blip>
          <a:srcRect/>
          <a:stretch/>
        </p:blipFill>
        <p:spPr>
          <a:xfrm>
            <a:off x="614600" y="2410900"/>
            <a:ext cx="10962799" cy="42813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p:cNvPicPr preferRelativeResize="0"/>
          <p:nvPr/>
        </p:nvPicPr>
        <p:blipFill rotWithShape="1">
          <a:blip r:embed="rId3">
            <a:alphaModFix/>
          </a:blip>
          <a:srcRect r="8983"/>
          <a:stretch/>
        </p:blipFill>
        <p:spPr>
          <a:xfrm>
            <a:off x="0" y="0"/>
            <a:ext cx="12192000" cy="6858000"/>
          </a:xfrm>
          <a:prstGeom prst="rect">
            <a:avLst/>
          </a:prstGeom>
          <a:noFill/>
          <a:ln>
            <a:noFill/>
          </a:ln>
        </p:spPr>
      </p:pic>
      <p:sp>
        <p:nvSpPr>
          <p:cNvPr id="368" name="Shape 368"/>
          <p:cNvSpPr txBox="1">
            <a:spLocks noGrp="1"/>
          </p:cNvSpPr>
          <p:nvPr>
            <p:ph type="title"/>
          </p:nvPr>
        </p:nvSpPr>
        <p:spPr>
          <a:xfrm>
            <a:off x="7801925" y="903175"/>
            <a:ext cx="4043099" cy="627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A4E4"/>
              </a:buClr>
              <a:buSzPct val="25000"/>
              <a:buFont typeface="Arial Narrow"/>
              <a:buNone/>
            </a:pPr>
            <a:r>
              <a:rPr lang="en-US" sz="2454" b="1" i="0" u="none" strike="noStrike" cap="none">
                <a:solidFill>
                  <a:srgbClr val="000000"/>
                </a:solidFill>
                <a:latin typeface="Arial"/>
                <a:ea typeface="Arial"/>
                <a:cs typeface="Arial"/>
                <a:sym typeface="Arial"/>
              </a:rPr>
              <a:t>epwmap</a:t>
            </a:r>
          </a:p>
          <a:p>
            <a:pPr marL="0" marR="0" lvl="0" indent="0" algn="ctr" rtl="0">
              <a:lnSpc>
                <a:spcPct val="90000"/>
              </a:lnSpc>
              <a:spcBef>
                <a:spcPts val="0"/>
              </a:spcBef>
              <a:spcAft>
                <a:spcPts val="0"/>
              </a:spcAft>
              <a:buClr>
                <a:srgbClr val="00A4E4"/>
              </a:buClr>
              <a:buSzPct val="25000"/>
              <a:buFont typeface="Arial Narrow"/>
              <a:buNone/>
            </a:pPr>
            <a:r>
              <a:rPr lang="en-US" sz="2454" b="1" i="0" u="sng" strike="noStrike" cap="none">
                <a:solidFill>
                  <a:schemeClr val="hlink"/>
                </a:solidFill>
                <a:latin typeface="Arial"/>
                <a:ea typeface="Arial"/>
                <a:cs typeface="Arial"/>
                <a:sym typeface="Arial"/>
                <a:hlinkClick r:id="rId4"/>
              </a:rPr>
              <a:t>ladybug.tools/epwmap</a:t>
            </a:r>
          </a:p>
        </p:txBody>
      </p:sp>
      <p:sp>
        <p:nvSpPr>
          <p:cNvPr id="369" name="Shape 369"/>
          <p:cNvSpPr txBox="1">
            <a:spLocks noGrp="1"/>
          </p:cNvSpPr>
          <p:nvPr>
            <p:ph type="title"/>
          </p:nvPr>
        </p:nvSpPr>
        <p:spPr>
          <a:xfrm>
            <a:off x="7801925" y="1786450"/>
            <a:ext cx="4043099" cy="627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A4E4"/>
              </a:buClr>
              <a:buSzPct val="25000"/>
              <a:buFont typeface="Arial Narrow"/>
              <a:buNone/>
            </a:pPr>
            <a:r>
              <a:rPr lang="en-US" sz="2454" b="1" i="0" u="none" strike="noStrike" cap="none">
                <a:solidFill>
                  <a:srgbClr val="000000"/>
                </a:solidFill>
                <a:latin typeface="Arial"/>
                <a:ea typeface="Arial"/>
                <a:cs typeface="Arial"/>
                <a:sym typeface="Arial"/>
              </a:rPr>
              <a:t>d3.js, google maps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29"/>
        <p:cNvGrpSpPr/>
        <p:nvPr/>
      </p:nvGrpSpPr>
      <p:grpSpPr>
        <a:xfrm>
          <a:off x="0" y="0"/>
          <a:ext cx="0" cy="0"/>
          <a:chOff x="0" y="0"/>
          <a:chExt cx="0" cy="0"/>
        </a:xfrm>
      </p:grpSpPr>
      <p:sp>
        <p:nvSpPr>
          <p:cNvPr id="630" name="Shape 630"/>
          <p:cNvSpPr txBox="1">
            <a:spLocks noGrp="1"/>
          </p:cNvSpPr>
          <p:nvPr>
            <p:ph type="ctrTitle"/>
          </p:nvPr>
        </p:nvSpPr>
        <p:spPr>
          <a:xfrm>
            <a:off x="670600" y="436700"/>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Source code: lots of it</a:t>
            </a:r>
          </a:p>
        </p:txBody>
      </p:sp>
      <p:sp>
        <p:nvSpPr>
          <p:cNvPr id="631" name="Shape 631"/>
          <p:cNvSpPr txBox="1">
            <a:spLocks noGrp="1"/>
          </p:cNvSpPr>
          <p:nvPr>
            <p:ph type="subTitle" idx="1"/>
          </p:nvPr>
        </p:nvSpPr>
        <p:spPr>
          <a:xfrm>
            <a:off x="783033" y="1681507"/>
            <a:ext cx="10962799" cy="5771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You can calculate Solar path - in just about any language under the Sun</a:t>
            </a:r>
          </a:p>
        </p:txBody>
      </p:sp>
      <p:sp>
        <p:nvSpPr>
          <p:cNvPr id="632" name="Shape 632"/>
          <p:cNvSpPr txBox="1"/>
          <p:nvPr/>
        </p:nvSpPr>
        <p:spPr>
          <a:xfrm>
            <a:off x="797600" y="2648266"/>
            <a:ext cx="10596799" cy="357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a:solidFill>
                  <a:srgbClr val="FFFFFF"/>
                </a:solidFill>
                <a:latin typeface="Arial"/>
                <a:ea typeface="Arial"/>
                <a:cs typeface="Arial"/>
                <a:sym typeface="Arial"/>
              </a:rPr>
              <a:t>We want more - and want it free and open source:</a:t>
            </a:r>
          </a:p>
          <a:p>
            <a:pPr marL="609585" marR="0" lvl="0" indent="-4698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To provide you with the position of the Sun - the azimuth ( apparent longitude ) and altitude ( apparent latitude ) -  quickly and easily</a:t>
            </a:r>
          </a:p>
          <a:p>
            <a:pPr marL="1219170" marR="0" lvl="1" indent="-469869"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Given the latitude, longitude, data and time</a:t>
            </a:r>
          </a:p>
          <a:p>
            <a:pPr marL="1219170" marR="0" lvl="1" indent="-469869"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Usable in any number of ways</a:t>
            </a:r>
          </a:p>
          <a:p>
            <a:pPr marL="609585" marR="0" lvl="0" indent="-4698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Code that is readable by people with little programming experience</a:t>
            </a:r>
          </a:p>
          <a:p>
            <a:pPr marL="609585" marR="0" lvl="0" indent="-4698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Code that is readable by people with little astronomy experience</a:t>
            </a:r>
          </a:p>
          <a:p>
            <a:pPr marL="609585" marR="0" lvl="0" indent="-4698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Code that is readable by people with little experience of Euler notation</a:t>
            </a:r>
          </a:p>
          <a:p>
            <a:pPr marL="609585" marR="0" lvl="0" indent="-4698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Output in interactive 3D | Share data with other apps</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36"/>
        <p:cNvGrpSpPr/>
        <p:nvPr/>
      </p:nvGrpSpPr>
      <p:grpSpPr>
        <a:xfrm>
          <a:off x="0" y="0"/>
          <a:ext cx="0" cy="0"/>
          <a:chOff x="0" y="0"/>
          <a:chExt cx="0" cy="0"/>
        </a:xfrm>
      </p:grpSpPr>
      <p:sp>
        <p:nvSpPr>
          <p:cNvPr id="637" name="Shape 637"/>
          <p:cNvSpPr txBox="1">
            <a:spLocks noGrp="1"/>
          </p:cNvSpPr>
          <p:nvPr>
            <p:ph type="ctrTitle"/>
          </p:nvPr>
        </p:nvSpPr>
        <p:spPr>
          <a:xfrm>
            <a:off x="283333" y="726800"/>
            <a:ext cx="11458800"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Looked at 3 JavaScript scripts</a:t>
            </a:r>
          </a:p>
        </p:txBody>
      </p:sp>
      <p:sp>
        <p:nvSpPr>
          <p:cNvPr id="638" name="Shape 638"/>
          <p:cNvSpPr txBox="1">
            <a:spLocks noGrp="1"/>
          </p:cNvSpPr>
          <p:nvPr>
            <p:ph type="subTitle" idx="1"/>
          </p:nvPr>
        </p:nvSpPr>
        <p:spPr>
          <a:xfrm>
            <a:off x="283333" y="2648227"/>
            <a:ext cx="10962799" cy="37464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Half dozen code bases  out there. Three looked at closely</a:t>
            </a:r>
          </a:p>
          <a:p>
            <a:pPr marL="0" marR="0" lvl="0" indent="0" algn="l" rtl="0">
              <a:lnSpc>
                <a:spcPct val="100000"/>
              </a:lnSpc>
              <a:spcBef>
                <a:spcPts val="0"/>
              </a:spcBef>
              <a:spcAft>
                <a:spcPts val="0"/>
              </a:spcAft>
              <a:buClr>
                <a:schemeClr val="lt1"/>
              </a:buClr>
              <a:buSzPct val="25000"/>
              <a:buFont typeface="Roboto"/>
              <a:buNone/>
            </a:pPr>
            <a:endParaRPr sz="2400" b="0" i="0" u="none" strike="noStrike" cap="none">
              <a:solidFill>
                <a:schemeClr val="lt1"/>
              </a:solidFill>
              <a:latin typeface="Arial"/>
              <a:ea typeface="Arial"/>
              <a:cs typeface="Arial"/>
              <a:sym typeface="Arial"/>
            </a:endParaRP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Vladimir Agafonkin - </a:t>
            </a:r>
            <a:r>
              <a:rPr lang="en-US" sz="2400" b="0" i="1" u="sng" strike="noStrike" cap="none">
                <a:solidFill>
                  <a:schemeClr val="hlink"/>
                </a:solidFill>
                <a:latin typeface="Arial"/>
                <a:ea typeface="Arial"/>
                <a:cs typeface="Arial"/>
                <a:sym typeface="Arial"/>
                <a:hlinkClick r:id="rId3"/>
              </a:rPr>
              <a:t>SunCalc.js</a:t>
            </a: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Mike Bostock - </a:t>
            </a:r>
            <a:r>
              <a:rPr lang="en-US" sz="2400" b="0" i="1" u="none" strike="noStrike" cap="none">
                <a:solidFill>
                  <a:schemeClr val="lt1"/>
                </a:solidFill>
                <a:latin typeface="Arial"/>
                <a:ea typeface="Arial"/>
                <a:cs typeface="Arial"/>
                <a:sym typeface="Arial"/>
              </a:rPr>
              <a:t>Solar Calculator</a:t>
            </a: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National Oceanic and Atmospheric Administration (NOAA) - </a:t>
            </a:r>
            <a:r>
              <a:rPr lang="en-US" sz="2400" b="0" i="1" u="none" strike="noStrike" cap="none">
                <a:solidFill>
                  <a:schemeClr val="lt1"/>
                </a:solidFill>
                <a:latin typeface="Arial"/>
                <a:ea typeface="Arial"/>
                <a:cs typeface="Arial"/>
                <a:sym typeface="Arial"/>
              </a:rPr>
              <a:t>Solar Calculator</a:t>
            </a:r>
          </a:p>
          <a:p>
            <a:pPr marL="0" marR="0" lvl="0" indent="0" algn="l" rtl="0">
              <a:lnSpc>
                <a:spcPct val="100000"/>
              </a:lnSpc>
              <a:spcBef>
                <a:spcPts val="0"/>
              </a:spcBef>
              <a:spcAft>
                <a:spcPts val="0"/>
              </a:spcAft>
              <a:buClr>
                <a:schemeClr val="lt1"/>
              </a:buClr>
              <a:buSzPct val="25000"/>
              <a:buFont typeface="Roboto"/>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All good but all have issues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42"/>
        <p:cNvGrpSpPr/>
        <p:nvPr/>
      </p:nvGrpSpPr>
      <p:grpSpPr>
        <a:xfrm>
          <a:off x="0" y="0"/>
          <a:ext cx="0" cy="0"/>
          <a:chOff x="0" y="0"/>
          <a:chExt cx="0" cy="0"/>
        </a:xfrm>
      </p:grpSpPr>
      <p:sp>
        <p:nvSpPr>
          <p:cNvPr id="643" name="Shape 643"/>
          <p:cNvSpPr txBox="1">
            <a:spLocks noGrp="1"/>
          </p:cNvSpPr>
          <p:nvPr>
            <p:ph type="ctrTitle"/>
          </p:nvPr>
        </p:nvSpPr>
        <p:spPr>
          <a:xfrm>
            <a:off x="433233" y="751800"/>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Agafonkin: SunCalc.js</a:t>
            </a:r>
          </a:p>
        </p:txBody>
      </p:sp>
      <p:sp>
        <p:nvSpPr>
          <p:cNvPr id="644" name="Shape 644"/>
          <p:cNvSpPr txBox="1">
            <a:spLocks noGrp="1"/>
          </p:cNvSpPr>
          <p:nvPr>
            <p:ph type="subTitle" idx="1"/>
          </p:nvPr>
        </p:nvSpPr>
        <p:spPr>
          <a:xfrm>
            <a:off x="652100" y="1996800"/>
            <a:ext cx="11427600" cy="2864400"/>
          </a:xfrm>
          <a:prstGeom prst="rect">
            <a:avLst/>
          </a:prstGeom>
          <a:solidFill>
            <a:schemeClr val="lt1"/>
          </a:solid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function solarMeanAnomaly(d) { return rad * (357.5291 + 0.98560028 * d); }</a:t>
            </a:r>
          </a:p>
          <a:p>
            <a:pPr marL="0" marR="0" lvl="0" indent="0" algn="l" rtl="0">
              <a:lnSpc>
                <a:spcPct val="100000"/>
              </a:lnSpc>
              <a:spcBef>
                <a:spcPts val="0"/>
              </a:spcBef>
              <a:spcAft>
                <a:spcPts val="0"/>
              </a:spcAft>
              <a:buClr>
                <a:schemeClr val="lt1"/>
              </a:buClr>
              <a:buSzPct val="25000"/>
              <a:buFont typeface="Roboto"/>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function eclipticLongitude(M) {</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var </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  C = rad * (1.9148 * sin(M) + 0.02 * sin(2 * M) + 0.0003 * sin(3 * M)),//equation of center</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  P = rad * 102.9372; // perihelion of the Earth</a:t>
            </a:r>
          </a:p>
          <a:p>
            <a:pPr marL="0" marR="0" lvl="0" indent="0" algn="l" rtl="0">
              <a:lnSpc>
                <a:spcPct val="100000"/>
              </a:lnSpc>
              <a:spcBef>
                <a:spcPts val="0"/>
              </a:spcBef>
              <a:spcAft>
                <a:spcPts val="0"/>
              </a:spcAft>
              <a:buClr>
                <a:schemeClr val="lt1"/>
              </a:buClr>
              <a:buSzPct val="25000"/>
              <a:buFont typeface="Roboto"/>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  return M + C + P + PI;</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rgbClr val="000000"/>
                </a:solidFill>
                <a:latin typeface="Arial"/>
                <a:ea typeface="Arial"/>
                <a:cs typeface="Arial"/>
                <a:sym typeface="Arial"/>
              </a:rPr>
              <a:t>}</a:t>
            </a:r>
          </a:p>
          <a:p>
            <a:pPr marL="0" marR="0" lvl="0" indent="0" algn="l" rtl="0">
              <a:lnSpc>
                <a:spcPct val="100000"/>
              </a:lnSpc>
              <a:spcBef>
                <a:spcPts val="0"/>
              </a:spcBef>
              <a:spcAft>
                <a:spcPts val="0"/>
              </a:spcAft>
              <a:buClr>
                <a:schemeClr val="lt1"/>
              </a:buClr>
              <a:buSzPct val="25000"/>
              <a:buFont typeface="Roboto"/>
              <a:buNone/>
            </a:pPr>
            <a:endParaRPr sz="1867" b="0" i="0" u="none" strike="noStrike" cap="none">
              <a:solidFill>
                <a:srgbClr val="000000"/>
              </a:solidFill>
              <a:latin typeface="Arial"/>
              <a:ea typeface="Arial"/>
              <a:cs typeface="Arial"/>
              <a:sym typeface="Arial"/>
            </a:endParaRPr>
          </a:p>
        </p:txBody>
      </p:sp>
      <p:sp>
        <p:nvSpPr>
          <p:cNvPr id="645" name="Shape 645"/>
          <p:cNvSpPr txBox="1"/>
          <p:nvPr/>
        </p:nvSpPr>
        <p:spPr>
          <a:xfrm>
            <a:off x="652100" y="5080225"/>
            <a:ext cx="8496000" cy="13863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a:solidFill>
                  <a:srgbClr val="FFFFFF"/>
                </a:solidFill>
                <a:latin typeface="Arial"/>
                <a:ea typeface="Arial"/>
                <a:cs typeface="Arial"/>
                <a:sym typeface="Arial"/>
              </a:rPr>
              <a:t>Many excellent features but</a:t>
            </a:r>
          </a:p>
          <a:p>
            <a:pPr marL="609585" marR="0" lvl="0" indent="-3555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Least descriptive variables, Issues with use of UTC time</a:t>
            </a:r>
          </a:p>
          <a:p>
            <a:pPr marL="609585" marR="0" lvl="0" indent="-3555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Least accurate by a long shot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49"/>
        <p:cNvGrpSpPr/>
        <p:nvPr/>
      </p:nvGrpSpPr>
      <p:grpSpPr>
        <a:xfrm>
          <a:off x="0" y="0"/>
          <a:ext cx="0" cy="0"/>
          <a:chOff x="0" y="0"/>
          <a:chExt cx="0" cy="0"/>
        </a:xfrm>
      </p:grpSpPr>
      <p:sp>
        <p:nvSpPr>
          <p:cNvPr id="650" name="Shape 650"/>
          <p:cNvSpPr txBox="1">
            <a:spLocks noGrp="1"/>
          </p:cNvSpPr>
          <p:nvPr>
            <p:ph type="ctrTitle"/>
          </p:nvPr>
        </p:nvSpPr>
        <p:spPr>
          <a:xfrm>
            <a:off x="614600" y="626866"/>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Bostock: Solar Calculator</a:t>
            </a:r>
          </a:p>
        </p:txBody>
      </p:sp>
      <p:sp>
        <p:nvSpPr>
          <p:cNvPr id="651" name="Shape 651"/>
          <p:cNvSpPr txBox="1">
            <a:spLocks noGrp="1"/>
          </p:cNvSpPr>
          <p:nvPr>
            <p:ph type="subTitle" idx="1"/>
          </p:nvPr>
        </p:nvSpPr>
        <p:spPr>
          <a:xfrm>
            <a:off x="683066" y="2094866"/>
            <a:ext cx="10962799" cy="2464800"/>
          </a:xfrm>
          <a:prstGeom prst="rect">
            <a:avLst/>
          </a:prstGeom>
          <a:solidFill>
            <a:schemeClr val="lt1"/>
          </a:solid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(function() {</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  var J2000 = Date.UTC(2000, 0, 1, 12),</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      </a:t>
            </a:r>
            <a:r>
              <a:rPr lang="en-US" sz="1800" b="0" i="0" u="none" strike="noStrike" cap="none">
                <a:solidFill>
                  <a:schemeClr val="dk2"/>
                </a:solidFill>
                <a:highlight>
                  <a:srgbClr val="FFFF00"/>
                </a:highlight>
                <a:latin typeface="Arial"/>
                <a:ea typeface="Arial"/>
                <a:cs typeface="Arial"/>
                <a:sym typeface="Arial"/>
              </a:rPr>
              <a:t>π</a:t>
            </a:r>
            <a:r>
              <a:rPr lang="en-US" sz="1800" b="0" i="0" u="none" strike="noStrike" cap="none">
                <a:solidFill>
                  <a:schemeClr val="dk2"/>
                </a:solidFill>
                <a:latin typeface="Arial"/>
                <a:ea typeface="Arial"/>
                <a:cs typeface="Arial"/>
                <a:sym typeface="Arial"/>
              </a:rPr>
              <a:t> = Math.PI,</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      </a:t>
            </a:r>
            <a:r>
              <a:rPr lang="en-US" sz="1800" b="0" i="0" u="none" strike="noStrike" cap="none">
                <a:solidFill>
                  <a:schemeClr val="dk2"/>
                </a:solidFill>
                <a:highlight>
                  <a:srgbClr val="FFFF00"/>
                </a:highlight>
                <a:latin typeface="Arial"/>
                <a:ea typeface="Arial"/>
                <a:cs typeface="Arial"/>
                <a:sym typeface="Arial"/>
              </a:rPr>
              <a:t>τ</a:t>
            </a:r>
            <a:r>
              <a:rPr lang="en-US" sz="1800" b="0" i="0" u="none" strike="noStrike" cap="none">
                <a:solidFill>
                  <a:schemeClr val="dk2"/>
                </a:solidFill>
                <a:latin typeface="Arial"/>
                <a:ea typeface="Arial"/>
                <a:cs typeface="Arial"/>
                <a:sym typeface="Arial"/>
              </a:rPr>
              <a:t> = 2 * </a:t>
            </a:r>
            <a:r>
              <a:rPr lang="en-US" sz="1800" b="0" i="0" u="none" strike="noStrike" cap="none">
                <a:solidFill>
                  <a:schemeClr val="dk2"/>
                </a:solidFill>
                <a:highlight>
                  <a:srgbClr val="FFFF00"/>
                </a:highlight>
                <a:latin typeface="Arial"/>
                <a:ea typeface="Arial"/>
                <a:cs typeface="Arial"/>
                <a:sym typeface="Arial"/>
              </a:rPr>
              <a:t>π</a:t>
            </a:r>
            <a:r>
              <a:rPr lang="en-US" sz="1800" b="0" i="0" u="none" strike="noStrike" cap="none">
                <a:solidFill>
                  <a:schemeClr val="dk2"/>
                </a:solidFill>
                <a:latin typeface="Arial"/>
                <a:ea typeface="Arial"/>
                <a:cs typeface="Arial"/>
                <a:sym typeface="Arial"/>
              </a:rPr>
              <a:t>,</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      radians = </a:t>
            </a:r>
            <a:r>
              <a:rPr lang="en-US" sz="1800" b="0" i="0" u="none" strike="noStrike" cap="none">
                <a:solidFill>
                  <a:schemeClr val="dk2"/>
                </a:solidFill>
                <a:highlight>
                  <a:srgbClr val="FFFF00"/>
                </a:highlight>
                <a:latin typeface="Arial"/>
                <a:ea typeface="Arial"/>
                <a:cs typeface="Arial"/>
                <a:sym typeface="Arial"/>
              </a:rPr>
              <a:t>π</a:t>
            </a:r>
            <a:r>
              <a:rPr lang="en-US" sz="1800" b="0" i="0" u="none" strike="noStrike" cap="none">
                <a:solidFill>
                  <a:schemeClr val="dk2"/>
                </a:solidFill>
                <a:latin typeface="Arial"/>
                <a:ea typeface="Arial"/>
                <a:cs typeface="Arial"/>
                <a:sym typeface="Arial"/>
              </a:rPr>
              <a:t> / 180,</a:t>
            </a:r>
          </a:p>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      degrees = 180 / </a:t>
            </a:r>
            <a:r>
              <a:rPr lang="en-US" sz="1800" b="0" i="0" u="none" strike="noStrike" cap="none">
                <a:solidFill>
                  <a:schemeClr val="dk2"/>
                </a:solidFill>
                <a:highlight>
                  <a:srgbClr val="FFFF00"/>
                </a:highlight>
                <a:latin typeface="Arial"/>
                <a:ea typeface="Arial"/>
                <a:cs typeface="Arial"/>
                <a:sym typeface="Arial"/>
              </a:rPr>
              <a:t>π</a:t>
            </a:r>
            <a:r>
              <a:rPr lang="en-US" sz="1800" b="0" i="0" u="none" strike="noStrike" cap="none">
                <a:solidFill>
                  <a:schemeClr val="dk2"/>
                </a:solidFill>
                <a:latin typeface="Arial"/>
                <a:ea typeface="Arial"/>
                <a:cs typeface="Arial"/>
                <a:sym typeface="Arial"/>
              </a:rPr>
              <a:t>;</a:t>
            </a:r>
          </a:p>
          <a:p>
            <a:pPr marL="0" marR="0" lvl="0" indent="0" algn="l" rtl="0">
              <a:lnSpc>
                <a:spcPct val="100000"/>
              </a:lnSpc>
              <a:spcBef>
                <a:spcPts val="0"/>
              </a:spcBef>
              <a:spcAft>
                <a:spcPts val="0"/>
              </a:spcAft>
              <a:buClr>
                <a:schemeClr val="lt1"/>
              </a:buClr>
              <a:buSzPct val="25000"/>
              <a:buFont typeface="Roboto"/>
              <a:buNone/>
            </a:pPr>
            <a:endParaRPr sz="1800" b="0" i="0" u="none" strike="noStrike" cap="none">
              <a:solidFill>
                <a:schemeClr val="dk2"/>
              </a:solidFill>
              <a:latin typeface="Arial"/>
              <a:ea typeface="Arial"/>
              <a:cs typeface="Arial"/>
              <a:sym typeface="Arial"/>
            </a:endParaRPr>
          </a:p>
        </p:txBody>
      </p:sp>
      <p:sp>
        <p:nvSpPr>
          <p:cNvPr id="652" name="Shape 652"/>
          <p:cNvSpPr txBox="1"/>
          <p:nvPr/>
        </p:nvSpPr>
        <p:spPr>
          <a:xfrm>
            <a:off x="749500" y="4782867"/>
            <a:ext cx="10006000" cy="15487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a:solidFill>
                  <a:srgbClr val="FFFFFF"/>
                </a:solidFill>
                <a:latin typeface="Arial"/>
                <a:ea typeface="Arial"/>
                <a:cs typeface="Arial"/>
                <a:sym typeface="Arial"/>
              </a:rPr>
              <a:t>Based on NOAA calculator</a:t>
            </a:r>
          </a:p>
          <a:p>
            <a:pPr marL="609585" marR="0" lvl="0" indent="-3555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External dependency: on D3.js</a:t>
            </a:r>
          </a:p>
          <a:p>
            <a:pPr marL="609585" marR="0" lvl="0" indent="-355584" algn="l" rtl="0">
              <a:lnSpc>
                <a:spcPct val="100000"/>
              </a:lnSpc>
              <a:spcBef>
                <a:spcPts val="0"/>
              </a:spcBef>
              <a:spcAft>
                <a:spcPts val="0"/>
              </a:spcAft>
              <a:buClr>
                <a:srgbClr val="FFFFFF"/>
              </a:buClr>
              <a:buSzPct val="100000"/>
              <a:buFont typeface="Arial"/>
              <a:buChar char="●"/>
            </a:pPr>
            <a:r>
              <a:rPr lang="en-US" sz="2400" b="0" i="0" u="none" strike="noStrike" cap="none">
                <a:solidFill>
                  <a:srgbClr val="FFFFFF"/>
                </a:solidFill>
                <a:latin typeface="Arial"/>
                <a:ea typeface="Arial"/>
                <a:cs typeface="Arial"/>
                <a:sym typeface="Arial"/>
              </a:rPr>
              <a:t>Uses UTF-8 encoding - which is nice - but then embeds Greek characters - which is also cool - but very difficult to work with</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56"/>
        <p:cNvGrpSpPr/>
        <p:nvPr/>
      </p:nvGrpSpPr>
      <p:grpSpPr>
        <a:xfrm>
          <a:off x="0" y="0"/>
          <a:ext cx="0" cy="0"/>
          <a:chOff x="0" y="0"/>
          <a:chExt cx="0" cy="0"/>
        </a:xfrm>
      </p:grpSpPr>
      <p:sp>
        <p:nvSpPr>
          <p:cNvPr id="657" name="Shape 657"/>
          <p:cNvSpPr txBox="1">
            <a:spLocks noGrp="1"/>
          </p:cNvSpPr>
          <p:nvPr>
            <p:ph type="ctrTitle"/>
          </p:nvPr>
        </p:nvSpPr>
        <p:spPr>
          <a:xfrm>
            <a:off x="520700" y="464466"/>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NOAA: </a:t>
            </a:r>
            <a:r>
              <a:rPr lang="en-US" sz="4400" b="0" i="1" u="none" strike="noStrike" cap="none">
                <a:solidFill>
                  <a:schemeClr val="lt1"/>
                </a:solidFill>
                <a:latin typeface="Arial"/>
                <a:ea typeface="Arial"/>
                <a:cs typeface="Arial"/>
                <a:sym typeface="Arial"/>
              </a:rPr>
              <a:t>Solar Calculator</a:t>
            </a:r>
            <a:r>
              <a:rPr lang="en-US" sz="4400" b="0" i="0" u="none" strike="noStrike" cap="none">
                <a:solidFill>
                  <a:schemeClr val="lt1"/>
                </a:solidFill>
                <a:latin typeface="Arial"/>
                <a:ea typeface="Arial"/>
                <a:cs typeface="Arial"/>
                <a:sym typeface="Arial"/>
              </a:rPr>
              <a:t> </a:t>
            </a:r>
          </a:p>
        </p:txBody>
      </p:sp>
      <p:sp>
        <p:nvSpPr>
          <p:cNvPr id="658" name="Shape 658"/>
          <p:cNvSpPr txBox="1">
            <a:spLocks noGrp="1"/>
          </p:cNvSpPr>
          <p:nvPr>
            <p:ph type="subTitle" idx="1"/>
          </p:nvPr>
        </p:nvSpPr>
        <p:spPr>
          <a:xfrm>
            <a:off x="520700" y="1709266"/>
            <a:ext cx="10962799" cy="2277199"/>
          </a:xfrm>
          <a:prstGeom prst="rect">
            <a:avLst/>
          </a:prstGeom>
          <a:solidFill>
            <a:schemeClr val="lt1"/>
          </a:solid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1800" b="0" i="0" u="none" strike="noStrike" cap="none">
                <a:solidFill>
                  <a:schemeClr val="dk2"/>
                </a:solidFill>
                <a:latin typeface="Arial"/>
                <a:ea typeface="Arial"/>
                <a:cs typeface="Arial"/>
                <a:sym typeface="Arial"/>
              </a:rPr>
              <a:t>function calcAzEl(output, T, localtime, latitude, longitude, zone) {</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var eqTime = calcEquationOfTime(T)</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var theta  = calcSunDeclination(T)</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if (output) {</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a:t>
            </a:r>
            <a:r>
              <a:rPr lang="en-US" sz="1800" b="0" i="0" u="none" strike="noStrike" cap="none">
                <a:solidFill>
                  <a:schemeClr val="dk2"/>
                </a:solidFill>
                <a:highlight>
                  <a:srgbClr val="FFFF00"/>
                </a:highlight>
                <a:latin typeface="Arial"/>
                <a:ea typeface="Arial"/>
                <a:cs typeface="Arial"/>
                <a:sym typeface="Arial"/>
              </a:rPr>
              <a:t>document.getElementById("eqtbox").value</a:t>
            </a:r>
            <a:r>
              <a:rPr lang="en-US" sz="1800" b="0" i="0" u="none" strike="noStrike" cap="none">
                <a:solidFill>
                  <a:schemeClr val="dk2"/>
                </a:solidFill>
                <a:latin typeface="Arial"/>
                <a:ea typeface="Arial"/>
                <a:cs typeface="Arial"/>
                <a:sym typeface="Arial"/>
              </a:rPr>
              <a:t> = Math.floor(eqTime*100 +0.5)/100.0</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a:t>
            </a:r>
            <a:r>
              <a:rPr lang="en-US" sz="1800" b="0" i="0" u="none" strike="noStrike" cap="none">
                <a:solidFill>
                  <a:schemeClr val="dk2"/>
                </a:solidFill>
                <a:highlight>
                  <a:srgbClr val="FFFF00"/>
                </a:highlight>
                <a:latin typeface="Arial"/>
                <a:ea typeface="Arial"/>
                <a:cs typeface="Arial"/>
                <a:sym typeface="Arial"/>
              </a:rPr>
              <a:t>document.getElementById("sdbox").value</a:t>
            </a:r>
            <a:r>
              <a:rPr lang="en-US" sz="1800" b="0" i="0" u="none" strike="noStrike" cap="none">
                <a:solidFill>
                  <a:schemeClr val="dk2"/>
                </a:solidFill>
                <a:latin typeface="Arial"/>
                <a:ea typeface="Arial"/>
                <a:cs typeface="Arial"/>
                <a:sym typeface="Arial"/>
              </a:rPr>
              <a:t> = Math.floor(theta*100+0.5)/100.0</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Roboto"/>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Roboto"/>
              <a:buNone/>
            </a:pPr>
            <a:endParaRPr sz="1800" b="0" i="0" u="none" strike="noStrike" cap="none">
              <a:solidFill>
                <a:schemeClr val="dk2"/>
              </a:solidFill>
              <a:latin typeface="Arial"/>
              <a:ea typeface="Arial"/>
              <a:cs typeface="Arial"/>
              <a:sym typeface="Arial"/>
            </a:endParaRPr>
          </a:p>
        </p:txBody>
      </p:sp>
      <p:sp>
        <p:nvSpPr>
          <p:cNvPr id="659" name="Shape 659"/>
          <p:cNvSpPr txBox="1"/>
          <p:nvPr/>
        </p:nvSpPr>
        <p:spPr>
          <a:xfrm>
            <a:off x="362266" y="4222232"/>
            <a:ext cx="10093200" cy="2560800"/>
          </a:xfrm>
          <a:prstGeom prst="rect">
            <a:avLst/>
          </a:prstGeom>
          <a:noFill/>
          <a:ln>
            <a:noFill/>
          </a:ln>
        </p:spPr>
        <p:txBody>
          <a:bodyPr lIns="121900" tIns="121900" rIns="121900" bIns="121900" anchor="t" anchorCtr="0">
            <a:noAutofit/>
          </a:bodyPr>
          <a:lstStyle/>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Does not provide negative elevations</a:t>
            </a:r>
          </a:p>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Requires the existence of specific HTML tags with specific IDs in order to operate</a:t>
            </a:r>
          </a:p>
          <a:p>
            <a:pPr marL="1219170" marR="0" lvl="1" indent="-317469"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Too many things like this: document.getElementById("eqtbox").value = ""</a:t>
            </a:r>
          </a:p>
          <a:p>
            <a:pPr marL="1219170" marR="0" lvl="1" indent="-317469"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Makes the source difficult to use generically</a:t>
            </a:r>
          </a:p>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Variable names not coordinated and often devoid of meaning</a:t>
            </a:r>
          </a:p>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Function names not coordinated</a:t>
            </a:r>
          </a:p>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Generally styled and coded in a slightly archaic fashion</a:t>
            </a:r>
          </a:p>
          <a:p>
            <a:pPr marL="609585" marR="0" lvl="0" indent="-317484" algn="l" rtl="0">
              <a:lnSpc>
                <a:spcPct val="100000"/>
              </a:lnSpc>
              <a:spcBef>
                <a:spcPts val="0"/>
              </a:spcBef>
              <a:spcAft>
                <a:spcPts val="0"/>
              </a:spcAft>
              <a:buClr>
                <a:srgbClr val="FFFFFF"/>
              </a:buClr>
              <a:buSzPct val="100000"/>
              <a:buFont typeface="Arial"/>
              <a:buChar char="●"/>
            </a:pPr>
            <a:r>
              <a:rPr lang="en-US" sz="1800" b="0" i="0" u="none" strike="noStrike" cap="none">
                <a:solidFill>
                  <a:srgbClr val="FFFFFF"/>
                </a:solidFill>
                <a:latin typeface="Arial"/>
                <a:ea typeface="Arial"/>
                <a:cs typeface="Arial"/>
                <a:sym typeface="Arial"/>
              </a:rPr>
              <a:t>Provides functions with useful results but provides no easy access to those functions</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63"/>
        <p:cNvGrpSpPr/>
        <p:nvPr/>
      </p:nvGrpSpPr>
      <p:grpSpPr>
        <a:xfrm>
          <a:off x="0" y="0"/>
          <a:ext cx="0" cy="0"/>
          <a:chOff x="0" y="0"/>
          <a:chExt cx="0" cy="0"/>
        </a:xfrm>
      </p:grpSpPr>
      <p:sp>
        <p:nvSpPr>
          <p:cNvPr id="664" name="Shape 664"/>
          <p:cNvSpPr txBox="1">
            <a:spLocks noGrp="1"/>
          </p:cNvSpPr>
          <p:nvPr>
            <p:ph type="ctrTitle"/>
          </p:nvPr>
        </p:nvSpPr>
        <p:spPr>
          <a:xfrm>
            <a:off x="520700" y="626900"/>
            <a:ext cx="112839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Ladybug Web: solarCalculator</a:t>
            </a:r>
          </a:p>
        </p:txBody>
      </p:sp>
      <p:sp>
        <p:nvSpPr>
          <p:cNvPr id="665" name="Shape 665"/>
          <p:cNvSpPr txBox="1">
            <a:spLocks noGrp="1"/>
          </p:cNvSpPr>
          <p:nvPr>
            <p:ph type="subTitle" idx="1"/>
          </p:nvPr>
        </p:nvSpPr>
        <p:spPr>
          <a:xfrm>
            <a:off x="270833" y="2194786"/>
            <a:ext cx="10962799" cy="43259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2400" b="0" i="0" u="none" strike="noStrike" cap="none">
                <a:solidFill>
                  <a:schemeClr val="lt1"/>
                </a:solidFill>
                <a:latin typeface="Arial"/>
                <a:ea typeface="Arial"/>
                <a:cs typeface="Arial"/>
                <a:sym typeface="Arial"/>
              </a:rPr>
              <a:t>We decided to build our own calculator</a:t>
            </a:r>
          </a:p>
          <a:p>
            <a:pPr marL="0" marR="0" lvl="0" indent="0" algn="l" rtl="0">
              <a:lnSpc>
                <a:spcPct val="100000"/>
              </a:lnSpc>
              <a:spcBef>
                <a:spcPts val="0"/>
              </a:spcBef>
              <a:spcAft>
                <a:spcPts val="0"/>
              </a:spcAft>
              <a:buClr>
                <a:schemeClr val="lt1"/>
              </a:buClr>
              <a:buSzPct val="25000"/>
              <a:buFont typeface="Roboto"/>
              <a:buNone/>
            </a:pPr>
            <a:endParaRPr sz="2400" b="0" i="0" u="none" strike="noStrike" cap="none">
              <a:solidFill>
                <a:schemeClr val="lt1"/>
              </a:solidFill>
              <a:latin typeface="Arial"/>
              <a:ea typeface="Arial"/>
              <a:cs typeface="Arial"/>
              <a:sym typeface="Arial"/>
            </a:endParaRP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Based on Agafonkin/Bostock/NOAA efforts</a:t>
            </a: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Maintained on GitHub</a:t>
            </a: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Working hard to make the code highly readable</a:t>
            </a:r>
          </a:p>
          <a:p>
            <a:pPr marL="609585" marR="0" lvl="0" indent="-355584" algn="l" rtl="0">
              <a:lnSpc>
                <a:spcPct val="100000"/>
              </a:lnSpc>
              <a:spcBef>
                <a:spcPts val="0"/>
              </a:spcBef>
              <a:spcAft>
                <a:spcPts val="0"/>
              </a:spcAft>
              <a:buClr>
                <a:schemeClr val="lt1"/>
              </a:buClr>
              <a:buSzPct val="100000"/>
              <a:buFont typeface="Roboto"/>
              <a:buChar char="●"/>
            </a:pPr>
            <a:r>
              <a:rPr lang="en-US" sz="2400" b="0" i="0" u="none" strike="noStrike" cap="none">
                <a:solidFill>
                  <a:schemeClr val="lt1"/>
                </a:solidFill>
                <a:latin typeface="Arial"/>
                <a:ea typeface="Arial"/>
                <a:cs typeface="Arial"/>
                <a:sym typeface="Arial"/>
              </a:rPr>
              <a:t>Working hard to provide authoritative sources for every aspect of the work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69"/>
        <p:cNvGrpSpPr/>
        <p:nvPr/>
      </p:nvGrpSpPr>
      <p:grpSpPr>
        <a:xfrm>
          <a:off x="0" y="0"/>
          <a:ext cx="0" cy="0"/>
          <a:chOff x="0" y="0"/>
          <a:chExt cx="0" cy="0"/>
        </a:xfrm>
      </p:grpSpPr>
      <p:sp>
        <p:nvSpPr>
          <p:cNvPr id="670" name="Shape 670"/>
          <p:cNvSpPr txBox="1">
            <a:spLocks noGrp="1"/>
          </p:cNvSpPr>
          <p:nvPr>
            <p:ph type="ctrTitle"/>
          </p:nvPr>
        </p:nvSpPr>
        <p:spPr>
          <a:xfrm>
            <a:off x="614600" y="327100"/>
            <a:ext cx="10962799" cy="1244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chemeClr val="lt1"/>
                </a:solidFill>
                <a:latin typeface="Arial"/>
                <a:ea typeface="Arial"/>
                <a:cs typeface="Arial"/>
                <a:sym typeface="Arial"/>
              </a:rPr>
              <a:t>Code</a:t>
            </a:r>
          </a:p>
        </p:txBody>
      </p:sp>
      <p:sp>
        <p:nvSpPr>
          <p:cNvPr id="671" name="Shape 671"/>
          <p:cNvSpPr txBox="1">
            <a:spLocks noGrp="1"/>
          </p:cNvSpPr>
          <p:nvPr>
            <p:ph type="subTitle" idx="1"/>
          </p:nvPr>
        </p:nvSpPr>
        <p:spPr>
          <a:xfrm>
            <a:off x="758066" y="1571884"/>
            <a:ext cx="10962799" cy="4488399"/>
          </a:xfrm>
          <a:prstGeom prst="rect">
            <a:avLst/>
          </a:prstGeom>
          <a:solidFill>
            <a:schemeClr val="lt1"/>
          </a:solidFill>
          <a:ln>
            <a:noFill/>
          </a:ln>
        </p:spPr>
        <p:txBody>
          <a:bodyPr lIns="121900" tIns="121900" rIns="121900" bIns="121900" anchor="t" anchorCtr="0">
            <a:noAutofit/>
          </a:bodyPr>
          <a:lstStyle/>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8000"/>
                </a:solidFill>
                <a:highlight>
                  <a:srgbClr val="FFFFFF"/>
                </a:highlight>
                <a:latin typeface="Arial"/>
                <a:ea typeface="Arial"/>
                <a:cs typeface="Arial"/>
                <a:sym typeface="Arial"/>
              </a:rPr>
              <a:t>// https://en.wikipedia.org/wiki/Equation_of_time</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function</a:t>
            </a:r>
            <a:r>
              <a:rPr lang="en-US" sz="1400" b="0" i="0" u="none" strike="noStrike" cap="none">
                <a:solidFill>
                  <a:srgbClr val="000000"/>
                </a:solidFill>
                <a:highlight>
                  <a:srgbClr val="FFFFFF"/>
                </a:highlight>
                <a:latin typeface="Arial"/>
                <a:ea typeface="Arial"/>
                <a:cs typeface="Arial"/>
                <a:sym typeface="Arial"/>
              </a:rPr>
              <a:t> equationOfTime( century ) {</a:t>
            </a:r>
          </a:p>
          <a:p>
            <a:pPr marL="0" marR="0" lvl="0" indent="0" algn="l" rtl="0">
              <a:lnSpc>
                <a:spcPct val="135714"/>
              </a:lnSpc>
              <a:spcBef>
                <a:spcPts val="0"/>
              </a:spcBef>
              <a:spcAft>
                <a:spcPts val="0"/>
              </a:spcAft>
              <a:buClr>
                <a:schemeClr val="lt1"/>
              </a:buClr>
              <a:buSzPct val="25000"/>
              <a:buFont typeface="Roboto"/>
              <a:buNone/>
            </a:pPr>
            <a:endParaRPr sz="1400" b="0" i="0" u="none" strike="noStrike" cap="none">
              <a:solidFill>
                <a:srgbClr val="000000"/>
              </a:solidFill>
              <a:highlight>
                <a:srgbClr val="FFFFFF"/>
              </a:highlight>
              <a:latin typeface="Arial"/>
              <a:ea typeface="Arial"/>
              <a:cs typeface="Arial"/>
              <a:sym typeface="Arial"/>
            </a:endParaRP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var</a:t>
            </a:r>
            <a:r>
              <a:rPr lang="en-US" sz="1400" b="0" i="0" u="none" strike="noStrike" cap="none">
                <a:solidFill>
                  <a:srgbClr val="000000"/>
                </a:solidFill>
                <a:highlight>
                  <a:srgbClr val="FFFFFF"/>
                </a:highlight>
                <a:latin typeface="Arial"/>
                <a:ea typeface="Arial"/>
                <a:cs typeface="Arial"/>
                <a:sym typeface="Arial"/>
              </a:rPr>
              <a:t> e = eccentricityEarthOrbit( century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var</a:t>
            </a:r>
            <a:r>
              <a:rPr lang="en-US" sz="1400" b="0" i="0" u="none" strike="noStrike" cap="none">
                <a:solidFill>
                  <a:srgbClr val="000000"/>
                </a:solidFill>
                <a:highlight>
                  <a:srgbClr val="FFFFFF"/>
                </a:highlight>
                <a:latin typeface="Arial"/>
                <a:ea typeface="Arial"/>
                <a:cs typeface="Arial"/>
                <a:sym typeface="Arial"/>
              </a:rPr>
              <a:t> y = Math.pow( Math.tan( obliquityCorrection( century ) /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var</a:t>
            </a:r>
            <a:r>
              <a:rPr lang="en-US" sz="1400" b="0" i="0" u="none" strike="noStrike" cap="none">
                <a:solidFill>
                  <a:srgbClr val="000000"/>
                </a:solidFill>
                <a:highlight>
                  <a:srgbClr val="FFFFFF"/>
                </a:highlight>
                <a:latin typeface="Arial"/>
                <a:ea typeface="Arial"/>
                <a:cs typeface="Arial"/>
                <a:sym typeface="Arial"/>
              </a:rPr>
              <a:t> m = solarGeometricMeanAnomaly( century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var</a:t>
            </a:r>
            <a:r>
              <a:rPr lang="en-US" sz="1400" b="0" i="0" u="none" strike="noStrike" cap="none">
                <a:solidFill>
                  <a:srgbClr val="000000"/>
                </a:solidFill>
                <a:highlight>
                  <a:srgbClr val="FFFFFF"/>
                </a:highlight>
                <a:latin typeface="Arial"/>
                <a:ea typeface="Arial"/>
                <a:cs typeface="Arial"/>
                <a:sym typeface="Arial"/>
              </a:rPr>
              <a:t> l = solarGeometricMeanLongitude( century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var</a:t>
            </a:r>
            <a:r>
              <a:rPr lang="en-US" sz="1400" b="0" i="0" u="none" strike="noStrike" cap="none">
                <a:solidFill>
                  <a:srgbClr val="000000"/>
                </a:solidFill>
                <a:highlight>
                  <a:srgbClr val="FFFFFF"/>
                </a:highlight>
                <a:latin typeface="Arial"/>
                <a:ea typeface="Arial"/>
                <a:cs typeface="Arial"/>
                <a:sym typeface="Arial"/>
              </a:rPr>
              <a:t> sin = Math.sin, cos = Math.cos;</a:t>
            </a:r>
          </a:p>
          <a:p>
            <a:pPr marL="0" marR="0" lvl="0" indent="0" algn="l" rtl="0">
              <a:lnSpc>
                <a:spcPct val="135714"/>
              </a:lnSpc>
              <a:spcBef>
                <a:spcPts val="0"/>
              </a:spcBef>
              <a:spcAft>
                <a:spcPts val="0"/>
              </a:spcAft>
              <a:buClr>
                <a:schemeClr val="lt1"/>
              </a:buClr>
              <a:buSzPct val="25000"/>
              <a:buFont typeface="Roboto"/>
              <a:buNone/>
            </a:pPr>
            <a:endParaRPr sz="1400" b="0" i="0" u="none" strike="noStrike" cap="none">
              <a:solidFill>
                <a:srgbClr val="000000"/>
              </a:solidFill>
              <a:highlight>
                <a:srgbClr val="FFFFFF"/>
              </a:highlight>
              <a:latin typeface="Arial"/>
              <a:ea typeface="Arial"/>
              <a:cs typeface="Arial"/>
              <a:sym typeface="Arial"/>
            </a:endParaRP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r>
              <a:rPr lang="en-US" sz="1400" b="0" i="0" u="none" strike="noStrike" cap="none">
                <a:solidFill>
                  <a:srgbClr val="0000FF"/>
                </a:solidFill>
                <a:highlight>
                  <a:srgbClr val="FFFFFF"/>
                </a:highlight>
                <a:latin typeface="Arial"/>
                <a:ea typeface="Arial"/>
                <a:cs typeface="Arial"/>
                <a:sym typeface="Arial"/>
              </a:rPr>
              <a:t>return</a:t>
            </a:r>
            <a:r>
              <a:rPr lang="en-US" sz="1400" b="0" i="0" u="none" strike="noStrike" cap="none">
                <a:solidFill>
                  <a:srgbClr val="000000"/>
                </a:solidFill>
                <a:highlight>
                  <a:srgbClr val="FFFFFF"/>
                </a:highlight>
                <a:latin typeface="Arial"/>
                <a:ea typeface="Arial"/>
                <a:cs typeface="Arial"/>
                <a:sym typeface="Arial"/>
              </a:rPr>
              <a:t> y * sin(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 l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 e * sin( m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 </a:t>
            </a:r>
            <a:r>
              <a:rPr lang="en-US" sz="1400" b="0" i="0" u="none" strike="noStrike" cap="none">
                <a:solidFill>
                  <a:srgbClr val="09885A"/>
                </a:solidFill>
                <a:highlight>
                  <a:srgbClr val="FFFFFF"/>
                </a:highlight>
                <a:latin typeface="Arial"/>
                <a:ea typeface="Arial"/>
                <a:cs typeface="Arial"/>
                <a:sym typeface="Arial"/>
              </a:rPr>
              <a:t>4</a:t>
            </a:r>
            <a:r>
              <a:rPr lang="en-US" sz="1400" b="0" i="0" u="none" strike="noStrike" cap="none">
                <a:solidFill>
                  <a:srgbClr val="000000"/>
                </a:solidFill>
                <a:highlight>
                  <a:srgbClr val="FFFFFF"/>
                </a:highlight>
                <a:latin typeface="Arial"/>
                <a:ea typeface="Arial"/>
                <a:cs typeface="Arial"/>
                <a:sym typeface="Arial"/>
              </a:rPr>
              <a:t> * e * y * sin( m ) * cos(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 l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 </a:t>
            </a:r>
            <a:r>
              <a:rPr lang="en-US" sz="1400" b="0" i="0" u="none" strike="noStrike" cap="none">
                <a:solidFill>
                  <a:srgbClr val="09885A"/>
                </a:solidFill>
                <a:highlight>
                  <a:srgbClr val="FFFFFF"/>
                </a:highlight>
                <a:latin typeface="Arial"/>
                <a:ea typeface="Arial"/>
                <a:cs typeface="Arial"/>
                <a:sym typeface="Arial"/>
              </a:rPr>
              <a:t>0.5</a:t>
            </a:r>
            <a:r>
              <a:rPr lang="en-US" sz="1400" b="0" i="0" u="none" strike="noStrike" cap="none">
                <a:solidFill>
                  <a:srgbClr val="000000"/>
                </a:solidFill>
                <a:highlight>
                  <a:srgbClr val="FFFFFF"/>
                </a:highlight>
                <a:latin typeface="Arial"/>
                <a:ea typeface="Arial"/>
                <a:cs typeface="Arial"/>
                <a:sym typeface="Arial"/>
              </a:rPr>
              <a:t> * y * y * sin( </a:t>
            </a:r>
            <a:r>
              <a:rPr lang="en-US" sz="1400" b="0" i="0" u="none" strike="noStrike" cap="none">
                <a:solidFill>
                  <a:srgbClr val="09885A"/>
                </a:solidFill>
                <a:highlight>
                  <a:srgbClr val="FFFFFF"/>
                </a:highlight>
                <a:latin typeface="Arial"/>
                <a:ea typeface="Arial"/>
                <a:cs typeface="Arial"/>
                <a:sym typeface="Arial"/>
              </a:rPr>
              <a:t>4</a:t>
            </a:r>
            <a:r>
              <a:rPr lang="en-US" sz="1400" b="0" i="0" u="none" strike="noStrike" cap="none">
                <a:solidFill>
                  <a:srgbClr val="000000"/>
                </a:solidFill>
                <a:highlight>
                  <a:srgbClr val="FFFFFF"/>
                </a:highlight>
                <a:latin typeface="Arial"/>
                <a:ea typeface="Arial"/>
                <a:cs typeface="Arial"/>
                <a:sym typeface="Arial"/>
              </a:rPr>
              <a:t> * l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 </a:t>
            </a:r>
            <a:r>
              <a:rPr lang="en-US" sz="1400" b="0" i="0" u="none" strike="noStrike" cap="none">
                <a:solidFill>
                  <a:srgbClr val="09885A"/>
                </a:solidFill>
                <a:highlight>
                  <a:srgbClr val="FFFFFF"/>
                </a:highlight>
                <a:latin typeface="Arial"/>
                <a:ea typeface="Arial"/>
                <a:cs typeface="Arial"/>
                <a:sym typeface="Arial"/>
              </a:rPr>
              <a:t>1.25</a:t>
            </a:r>
            <a:r>
              <a:rPr lang="en-US" sz="1400" b="0" i="0" u="none" strike="noStrike" cap="none">
                <a:solidFill>
                  <a:srgbClr val="000000"/>
                </a:solidFill>
                <a:highlight>
                  <a:srgbClr val="FFFFFF"/>
                </a:highlight>
                <a:latin typeface="Arial"/>
                <a:ea typeface="Arial"/>
                <a:cs typeface="Arial"/>
                <a:sym typeface="Arial"/>
              </a:rPr>
              <a:t> * e * e * sin( </a:t>
            </a:r>
            <a:r>
              <a:rPr lang="en-US" sz="1400" b="0" i="0" u="none" strike="noStrike" cap="none">
                <a:solidFill>
                  <a:srgbClr val="09885A"/>
                </a:solidFill>
                <a:highlight>
                  <a:srgbClr val="FFFFFF"/>
                </a:highlight>
                <a:latin typeface="Arial"/>
                <a:ea typeface="Arial"/>
                <a:cs typeface="Arial"/>
                <a:sym typeface="Arial"/>
              </a:rPr>
              <a:t>2</a:t>
            </a:r>
            <a:r>
              <a:rPr lang="en-US" sz="1400" b="0" i="0" u="none" strike="noStrike" cap="none">
                <a:solidFill>
                  <a:srgbClr val="000000"/>
                </a:solidFill>
                <a:highlight>
                  <a:srgbClr val="FFFFFF"/>
                </a:highlight>
                <a:latin typeface="Arial"/>
                <a:ea typeface="Arial"/>
                <a:cs typeface="Arial"/>
                <a:sym typeface="Arial"/>
              </a:rPr>
              <a:t> * m );</a:t>
            </a:r>
          </a:p>
          <a:p>
            <a:pPr marL="0" marR="0" lvl="0" indent="0" algn="l" rtl="0">
              <a:lnSpc>
                <a:spcPct val="135714"/>
              </a:lnSpc>
              <a:spcBef>
                <a:spcPts val="0"/>
              </a:spcBef>
              <a:spcAft>
                <a:spcPts val="0"/>
              </a:spcAft>
              <a:buClr>
                <a:schemeClr val="lt1"/>
              </a:buClr>
              <a:buSzPct val="25000"/>
              <a:buFont typeface="Roboto"/>
              <a:buNone/>
            </a:pPr>
            <a:r>
              <a:rPr lang="en-US" sz="1400" b="0" i="0" u="none" strike="noStrike" cap="none">
                <a:solidFill>
                  <a:srgbClr val="000000"/>
                </a:solidFill>
                <a:highlight>
                  <a:srgbClr val="FFFFFF"/>
                </a:highlight>
                <a:latin typeface="Arial"/>
                <a:ea typeface="Arial"/>
                <a:cs typeface="Arial"/>
                <a:sym typeface="Arial"/>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Shape 676"/>
          <p:cNvPicPr preferRelativeResize="0"/>
          <p:nvPr/>
        </p:nvPicPr>
        <p:blipFill rotWithShape="1">
          <a:blip r:embed="rId3">
            <a:alphaModFix/>
          </a:blip>
          <a:srcRect/>
          <a:stretch/>
        </p:blipFill>
        <p:spPr>
          <a:xfrm>
            <a:off x="0" y="-723433"/>
            <a:ext cx="12104567" cy="7581431"/>
          </a:xfrm>
          <a:prstGeom prst="rect">
            <a:avLst/>
          </a:prstGeom>
          <a:noFill/>
          <a:ln>
            <a:noFill/>
          </a:ln>
        </p:spPr>
      </p:pic>
      <p:sp>
        <p:nvSpPr>
          <p:cNvPr id="677" name="Shape 677"/>
          <p:cNvSpPr txBox="1">
            <a:spLocks noGrp="1"/>
          </p:cNvSpPr>
          <p:nvPr>
            <p:ph type="ctrTitle"/>
          </p:nvPr>
        </p:nvSpPr>
        <p:spPr>
          <a:xfrm>
            <a:off x="520700" y="2425700"/>
            <a:ext cx="10962799" cy="1244799"/>
          </a:xfrm>
          <a:prstGeom prst="rect">
            <a:avLst/>
          </a:prstGeom>
          <a:noFill/>
          <a:ln>
            <a:noFill/>
          </a:ln>
        </p:spPr>
        <p:txBody>
          <a:bodyPr lIns="121900" tIns="121900" rIns="121900" bIns="121900" anchor="b" anchorCtr="0">
            <a:noAutofit/>
          </a:bodyPr>
          <a:lstStyle/>
          <a:p>
            <a:pPr marL="0" marR="0" lvl="0" indent="0" algn="ctr" rtl="0">
              <a:lnSpc>
                <a:spcPct val="100000"/>
              </a:lnSpc>
              <a:spcBef>
                <a:spcPts val="0"/>
              </a:spcBef>
              <a:spcAft>
                <a:spcPts val="0"/>
              </a:spcAft>
              <a:buClr>
                <a:schemeClr val="lt1"/>
              </a:buClr>
              <a:buSzPct val="25000"/>
              <a:buFont typeface="Roboto"/>
              <a:buNone/>
            </a:pPr>
            <a:r>
              <a:rPr lang="en-US" sz="6400" b="0" i="0" u="none" strike="noStrike" cap="none">
                <a:solidFill>
                  <a:srgbClr val="FF0000"/>
                </a:solidFill>
                <a:latin typeface="Arial"/>
                <a:ea typeface="Arial"/>
                <a:cs typeface="Arial"/>
                <a:sym typeface="Arial"/>
              </a:rPr>
              <a:t>Shadow Range Calcs &amp; More</a:t>
            </a:r>
          </a:p>
        </p:txBody>
      </p:sp>
      <p:sp>
        <p:nvSpPr>
          <p:cNvPr id="678" name="Shape 678"/>
          <p:cNvSpPr txBox="1">
            <a:spLocks noGrp="1"/>
          </p:cNvSpPr>
          <p:nvPr>
            <p:ph type="subTitle" idx="1"/>
          </p:nvPr>
        </p:nvSpPr>
        <p:spPr>
          <a:xfrm>
            <a:off x="3369082" y="4220128"/>
            <a:ext cx="10962799" cy="9279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US" sz="4400" b="0" i="0" u="none" strike="noStrike" cap="none">
                <a:solidFill>
                  <a:srgbClr val="FFFF00"/>
                </a:solidFill>
                <a:latin typeface="Arial"/>
                <a:ea typeface="Arial"/>
                <a:cs typeface="Arial"/>
                <a:sym typeface="Arial"/>
              </a:rPr>
              <a:t>Let the sun shine in...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82"/>
        <p:cNvGrpSpPr/>
        <p:nvPr/>
      </p:nvGrpSpPr>
      <p:grpSpPr>
        <a:xfrm>
          <a:off x="0" y="0"/>
          <a:ext cx="0" cy="0"/>
          <a:chOff x="0" y="0"/>
          <a:chExt cx="0" cy="0"/>
        </a:xfrm>
      </p:grpSpPr>
      <p:sp>
        <p:nvSpPr>
          <p:cNvPr id="683" name="Shape 683"/>
          <p:cNvSpPr txBox="1"/>
          <p:nvPr/>
        </p:nvSpPr>
        <p:spPr>
          <a:xfrm>
            <a:off x="955515" y="556168"/>
            <a:ext cx="8853602" cy="61668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Outline:</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rgbClr val="FFC000"/>
              </a:buClr>
              <a:buSzPct val="100000"/>
              <a:buFont typeface="Arial"/>
              <a:buChar char="-"/>
            </a:pPr>
            <a:r>
              <a:rPr lang="en-US" sz="2000" b="1" i="0" u="none" strike="noStrike" cap="none">
                <a:solidFill>
                  <a:schemeClr val="lt1"/>
                </a:solidFill>
                <a:latin typeface="Arial"/>
                <a:ea typeface="Arial"/>
                <a:cs typeface="Arial"/>
                <a:sym typeface="Arial"/>
              </a:rPr>
              <a:t>Examples (25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Mostapha :: epwmap</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Matt :: epwvis</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Chris :: Payette Thermal Comfort Tool</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Theo :: ladybug-web</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rgbClr val="FFC000"/>
                </a:solidFill>
                <a:latin typeface="Arial"/>
                <a:ea typeface="Arial"/>
                <a:cs typeface="Arial"/>
                <a:sym typeface="Arial"/>
              </a:rPr>
              <a:t>Workshop (40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Choosing a language for your project</a:t>
            </a:r>
          </a:p>
          <a:p>
            <a:pPr marL="686156" marR="0" lvl="1" indent="-317856" algn="l" rtl="0">
              <a:lnSpc>
                <a:spcPct val="100000"/>
              </a:lnSpc>
              <a:spcBef>
                <a:spcPts val="0"/>
              </a:spcBef>
              <a:spcAft>
                <a:spcPts val="0"/>
              </a:spcAft>
              <a:buClr>
                <a:schemeClr val="dk1"/>
              </a:buClr>
              <a:buFont typeface="Calibri"/>
              <a:buNone/>
            </a:pPr>
            <a:endParaRPr sz="20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Closing &amp; Questions (10 min)</a:t>
            </a:r>
          </a:p>
          <a:p>
            <a:pPr marL="0" marR="0" lvl="0" indent="0" algn="l" rtl="0">
              <a:lnSpc>
                <a:spcPct val="100000"/>
              </a:lnSpc>
              <a:spcBef>
                <a:spcPts val="0"/>
              </a:spcBef>
              <a:spcAft>
                <a:spcPts val="0"/>
              </a:spcAft>
              <a:buClr>
                <a:srgbClr val="000000"/>
              </a:buClr>
              <a:buFont typeface="Arial"/>
              <a:buNone/>
            </a:pPr>
            <a:endParaRPr sz="2182" b="1" i="0" u="none" strike="noStrike" cap="none">
              <a:solidFill>
                <a:schemeClr val="lt1"/>
              </a:solidFill>
              <a:latin typeface="Arial"/>
              <a:ea typeface="Arial"/>
              <a:cs typeface="Arial"/>
              <a:sym typeface="Arial"/>
            </a:endParaRPr>
          </a:p>
          <a:p>
            <a:pPr marL="311719" marR="0" lvl="0" indent="-311719" algn="l" rtl="0">
              <a:lnSpc>
                <a:spcPct val="100000"/>
              </a:lnSpc>
              <a:spcBef>
                <a:spcPts val="0"/>
              </a:spcBef>
              <a:spcAft>
                <a:spcPts val="0"/>
              </a:spcAft>
              <a:buClr>
                <a:schemeClr val="dk1"/>
              </a:buClr>
              <a:buFont typeface="Arial"/>
              <a:buNone/>
            </a:pPr>
            <a:endParaRPr sz="2182" b="1" i="0" u="none" strike="noStrike" cap="non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b="1" i="0" u="none" strike="noStrike" cap="none">
                <a:solidFill>
                  <a:srgbClr val="00A4E4"/>
                </a:solidFill>
                <a:latin typeface="Arial Narrow"/>
                <a:ea typeface="Arial Narrow"/>
                <a:cs typeface="Arial Narrow"/>
                <a:sym typeface="Arial Narrow"/>
              </a:rPr>
              <a:t>Choosing a language for your project</a:t>
            </a:r>
          </a:p>
        </p:txBody>
      </p:sp>
      <p:sp>
        <p:nvSpPr>
          <p:cNvPr id="689" name="Shape 689"/>
          <p:cNvSpPr txBox="1"/>
          <p:nvPr/>
        </p:nvSpPr>
        <p:spPr>
          <a:xfrm>
            <a:off x="1525298" y="992458"/>
            <a:ext cx="9922988" cy="516910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A3838"/>
              </a:buClr>
              <a:buSzPct val="25000"/>
              <a:buFont typeface="Arial"/>
              <a:buNone/>
            </a:pPr>
            <a:r>
              <a:rPr lang="en-US" sz="1909" b="1" i="0" u="none" strike="noStrike" cap="none">
                <a:solidFill>
                  <a:srgbClr val="3A3838"/>
                </a:solidFill>
                <a:latin typeface="Arial"/>
                <a:ea typeface="Arial"/>
                <a:cs typeface="Arial"/>
                <a:sym typeface="Arial"/>
              </a:rPr>
              <a:t>I want to:</a:t>
            </a: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Simple stuff, e.g. parse a bunch of files	→	Python, Ruby</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Execute a bunch of commands		→	Bash/Shell script</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Write an OpenStudio measure		→	Ruby OpenStudio API</a:t>
            </a:r>
          </a:p>
          <a:p>
            <a:pPr marL="0" marR="0" lvl="0" indent="0" algn="l" rtl="0">
              <a:lnSpc>
                <a:spcPct val="100000"/>
              </a:lnSpc>
              <a:spcBef>
                <a:spcPts val="0"/>
              </a:spcBef>
              <a:spcAft>
                <a:spcPts val="0"/>
              </a:spcAft>
              <a:buClr>
                <a:srgbClr val="000000"/>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Write a web application			→	Javascript, CSS, PHP, Python, Ruby</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Make a web visualization			→	d3.js (javascript)</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Make a 3D web visualization		→	three.js (javascript)</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Work with applications (e.g. Revit, Unity)	→	C#, Visual Basic .Net</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Run a bunch of statistics on my data 		→	R, Python with pandas package</a:t>
            </a:r>
          </a:p>
          <a:p>
            <a:pPr marL="0" marR="0" lvl="0" indent="0" algn="l" rtl="0">
              <a:lnSpc>
                <a:spcPct val="100000"/>
              </a:lnSpc>
              <a:spcBef>
                <a:spcPts val="0"/>
              </a:spcBef>
              <a:spcAft>
                <a:spcPts val="0"/>
              </a:spcAft>
              <a:buClr>
                <a:srgbClr val="000000"/>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Do lots matrix calculations 			→	C++</a:t>
            </a:r>
          </a:p>
          <a:p>
            <a:pPr marL="233789" marR="0" lvl="0" indent="-233789" algn="l" rtl="0">
              <a:lnSpc>
                <a:spcPct val="100000"/>
              </a:lnSpc>
              <a:spcBef>
                <a:spcPts val="0"/>
              </a:spcBef>
              <a:spcAft>
                <a:spcPts val="0"/>
              </a:spcAft>
              <a:buClr>
                <a:schemeClr val="dk1"/>
              </a:buClr>
              <a:buFont typeface="Arial"/>
              <a:buNone/>
            </a:pPr>
            <a:endParaRPr sz="1636" b="0" i="0" u="none" strike="noStrike" cap="none">
              <a:solidFill>
                <a:srgbClr val="3A3838"/>
              </a:solidFill>
              <a:latin typeface="Arial"/>
              <a:ea typeface="Arial"/>
              <a:cs typeface="Arial"/>
              <a:sym typeface="Arial"/>
            </a:endParaRPr>
          </a:p>
          <a:p>
            <a:pPr marL="233789" marR="0" lvl="0" indent="-233789" algn="l" rtl="0">
              <a:lnSpc>
                <a:spcPct val="100000"/>
              </a:lnSpc>
              <a:spcBef>
                <a:spcPts val="0"/>
              </a:spcBef>
              <a:spcAft>
                <a:spcPts val="0"/>
              </a:spcAft>
              <a:buClr>
                <a:srgbClr val="3A3838"/>
              </a:buClr>
              <a:buSzPct val="104550"/>
              <a:buFont typeface="Arial"/>
              <a:buChar char="•"/>
            </a:pPr>
            <a:r>
              <a:rPr lang="en-US" sz="1636" b="0" i="0" u="none" strike="noStrike" cap="none">
                <a:solidFill>
                  <a:srgbClr val="3A3838"/>
                </a:solidFill>
                <a:latin typeface="Arial"/>
                <a:ea typeface="Arial"/>
                <a:cs typeface="Arial"/>
                <a:sym typeface="Arial"/>
              </a:rPr>
              <a:t>Write Apps for smartphones		→	Objective-C, Java, C++</a:t>
            </a:r>
          </a:p>
        </p:txBody>
      </p:sp>
      <p:sp>
        <p:nvSpPr>
          <p:cNvPr id="690" name="Shape 690"/>
          <p:cNvSpPr/>
          <p:nvPr/>
        </p:nvSpPr>
        <p:spPr>
          <a:xfrm>
            <a:off x="1449794" y="3274053"/>
            <a:ext cx="8094896" cy="863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80"/>
        <p:cNvGrpSpPr/>
        <p:nvPr/>
      </p:nvGrpSpPr>
      <p:grpSpPr>
        <a:xfrm>
          <a:off x="0" y="0"/>
          <a:ext cx="0" cy="0"/>
          <a:chOff x="0" y="0"/>
          <a:chExt cx="0" cy="0"/>
        </a:xfrm>
      </p:grpSpPr>
      <p:sp>
        <p:nvSpPr>
          <p:cNvPr id="381" name="Shape 381"/>
          <p:cNvSpPr txBox="1"/>
          <p:nvPr/>
        </p:nvSpPr>
        <p:spPr>
          <a:xfrm>
            <a:off x="1712500" y="3058513"/>
            <a:ext cx="8574600" cy="294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1600" b="1" i="0" u="none" strike="noStrike" cap="none" dirty="0" smtClean="0">
                <a:solidFill>
                  <a:srgbClr val="FFFFFF"/>
                </a:solidFill>
                <a:latin typeface="Arial"/>
                <a:ea typeface="Arial"/>
                <a:cs typeface="Arial"/>
                <a:sym typeface="Arial"/>
              </a:rPr>
              <a:t>An online viewer and analysis tool for </a:t>
            </a:r>
            <a:r>
              <a:rPr lang="en-US" sz="1600" b="1" i="0" u="none" strike="noStrike" cap="none" dirty="0" err="1" smtClean="0">
                <a:solidFill>
                  <a:srgbClr val="FFFFFF"/>
                </a:solidFill>
                <a:latin typeface="Arial"/>
                <a:ea typeface="Arial"/>
                <a:cs typeface="Arial"/>
                <a:sym typeface="Arial"/>
              </a:rPr>
              <a:t>EnergyPlus</a:t>
            </a:r>
            <a:r>
              <a:rPr lang="en-US" sz="1600" b="1" i="0" u="none" strike="noStrike" cap="none" dirty="0" smtClean="0">
                <a:solidFill>
                  <a:srgbClr val="FFFFFF"/>
                </a:solidFill>
                <a:latin typeface="Arial"/>
                <a:ea typeface="Arial"/>
                <a:cs typeface="Arial"/>
                <a:sym typeface="Arial"/>
              </a:rPr>
              <a:t> Weather (EPW) files</a:t>
            </a:r>
            <a:endParaRPr lang="en-US" sz="1600" b="1" i="0" u="none" strike="noStrike" cap="none" dirty="0">
              <a:solidFill>
                <a:srgbClr val="FFFFFF"/>
              </a:solidFill>
              <a:latin typeface="Arial"/>
              <a:ea typeface="Arial"/>
              <a:cs typeface="Arial"/>
              <a:sym typeface="Arial"/>
            </a:endParaRPr>
          </a:p>
        </p:txBody>
      </p:sp>
      <p:sp>
        <p:nvSpPr>
          <p:cNvPr id="382" name="Shape 382"/>
          <p:cNvSpPr txBox="1"/>
          <p:nvPr/>
        </p:nvSpPr>
        <p:spPr>
          <a:xfrm>
            <a:off x="1703405" y="2474841"/>
            <a:ext cx="8363400" cy="447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2800" b="1" i="0" u="none" strike="noStrike" cap="none" dirty="0" err="1" smtClean="0">
                <a:solidFill>
                  <a:srgbClr val="FFFFFF"/>
                </a:solidFill>
                <a:latin typeface="Arial"/>
                <a:ea typeface="Arial"/>
                <a:cs typeface="Arial"/>
                <a:sym typeface="Arial"/>
              </a:rPr>
              <a:t>epwvis</a:t>
            </a:r>
            <a:endParaRPr lang="en-US" sz="2800" b="1" i="0" u="none" strike="noStrike" cap="none" dirty="0">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838200" y="365126"/>
            <a:ext cx="10515599" cy="6272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b="1" i="0" u="none" strike="noStrike" cap="none">
                <a:solidFill>
                  <a:srgbClr val="00A4E4"/>
                </a:solidFill>
                <a:latin typeface="Arial Narrow"/>
                <a:ea typeface="Arial Narrow"/>
                <a:cs typeface="Arial Narrow"/>
                <a:sym typeface="Arial Narrow"/>
              </a:rPr>
              <a:t>Workshop (40 min)</a:t>
            </a:r>
          </a:p>
        </p:txBody>
      </p:sp>
      <p:pic>
        <p:nvPicPr>
          <p:cNvPr id="696" name="Shape 696"/>
          <p:cNvPicPr preferRelativeResize="0"/>
          <p:nvPr/>
        </p:nvPicPr>
        <p:blipFill rotWithShape="1">
          <a:blip r:embed="rId3">
            <a:alphaModFix/>
          </a:blip>
          <a:srcRect/>
          <a:stretch/>
        </p:blipFill>
        <p:spPr>
          <a:xfrm>
            <a:off x="5651625" y="992425"/>
            <a:ext cx="6226907" cy="5560772"/>
          </a:xfrm>
          <a:prstGeom prst="rect">
            <a:avLst/>
          </a:prstGeom>
          <a:noFill/>
          <a:ln>
            <a:noFill/>
          </a:ln>
        </p:spPr>
      </p:pic>
      <p:sp>
        <p:nvSpPr>
          <p:cNvPr id="697" name="Shape 697"/>
          <p:cNvSpPr txBox="1"/>
          <p:nvPr/>
        </p:nvSpPr>
        <p:spPr>
          <a:xfrm>
            <a:off x="707550" y="3267461"/>
            <a:ext cx="10776899" cy="1010699"/>
          </a:xfrm>
          <a:prstGeom prst="rect">
            <a:avLst/>
          </a:prstGeom>
          <a:solidFill>
            <a:srgbClr val="EFEFEF"/>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3600" b="1" i="0" u="none" strike="noStrike" cap="none">
                <a:solidFill>
                  <a:srgbClr val="000000"/>
                </a:solidFill>
                <a:latin typeface="Arial"/>
                <a:ea typeface="Arial"/>
                <a:cs typeface="Arial"/>
                <a:sym typeface="Arial"/>
              </a:rPr>
              <a:t>http://blockbuilder.org/</a:t>
            </a:r>
          </a:p>
        </p:txBody>
      </p:sp>
      <p:sp>
        <p:nvSpPr>
          <p:cNvPr id="698" name="Shape 698"/>
          <p:cNvSpPr txBox="1"/>
          <p:nvPr/>
        </p:nvSpPr>
        <p:spPr>
          <a:xfrm>
            <a:off x="838200" y="992425"/>
            <a:ext cx="5338155" cy="24427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1151A"/>
              </a:buClr>
              <a:buSzPct val="25000"/>
              <a:buFont typeface="Arial"/>
              <a:buNone/>
            </a:pPr>
            <a:r>
              <a:rPr lang="en-US" sz="1909" b="0" i="0" u="none" strike="noStrike" cap="none">
                <a:solidFill>
                  <a:srgbClr val="11151A"/>
                </a:solidFill>
                <a:latin typeface="Arial"/>
                <a:ea typeface="Arial"/>
                <a:cs typeface="Arial"/>
                <a:sym typeface="Arial"/>
              </a:rPr>
              <a:t>Get out your computers and follow along!</a:t>
            </a:r>
          </a:p>
          <a:p>
            <a:pPr marL="0" marR="0" lvl="0" indent="0" algn="l" rtl="0">
              <a:lnSpc>
                <a:spcPct val="100000"/>
              </a:lnSpc>
              <a:spcBef>
                <a:spcPts val="0"/>
              </a:spcBef>
              <a:spcAft>
                <a:spcPts val="0"/>
              </a:spcAft>
              <a:buClr>
                <a:srgbClr val="000000"/>
              </a:buClr>
              <a:buFont typeface="Arial"/>
              <a:buNone/>
            </a:pPr>
            <a:endParaRPr sz="1909" b="0" i="0" u="none" strike="noStrike" cap="none">
              <a:solidFill>
                <a:srgbClr val="11151A"/>
              </a:solidFill>
              <a:latin typeface="Arial"/>
              <a:ea typeface="Arial"/>
              <a:cs typeface="Arial"/>
              <a:sym typeface="Arial"/>
            </a:endParaRPr>
          </a:p>
          <a:p>
            <a:pPr marL="0" marR="0" lvl="0" indent="0" algn="l" rtl="0">
              <a:lnSpc>
                <a:spcPct val="100000"/>
              </a:lnSpc>
              <a:spcBef>
                <a:spcPts val="0"/>
              </a:spcBef>
              <a:spcAft>
                <a:spcPts val="0"/>
              </a:spcAft>
              <a:buClr>
                <a:srgbClr val="11151A"/>
              </a:buClr>
              <a:buSzPct val="25000"/>
              <a:buFont typeface="Arial"/>
              <a:buNone/>
            </a:pPr>
            <a:r>
              <a:rPr lang="en-US" sz="1909" b="0" i="0" u="none" strike="noStrike" cap="none">
                <a:solidFill>
                  <a:srgbClr val="11151A"/>
                </a:solidFill>
                <a:latin typeface="Arial"/>
                <a:ea typeface="Arial"/>
                <a:cs typeface="Arial"/>
                <a:sym typeface="Arial"/>
              </a:rPr>
              <a:t>Topics:</a:t>
            </a:r>
          </a:p>
          <a:p>
            <a:pPr marL="311719" marR="0" lvl="0" indent="-311719" algn="l" rtl="0">
              <a:lnSpc>
                <a:spcPct val="100000"/>
              </a:lnSpc>
              <a:spcBef>
                <a:spcPts val="0"/>
              </a:spcBef>
              <a:spcAft>
                <a:spcPts val="0"/>
              </a:spcAft>
              <a:buClr>
                <a:srgbClr val="11151A"/>
              </a:buClr>
              <a:buSzPct val="100473"/>
              <a:buFont typeface="Arial"/>
              <a:buChar char="•"/>
            </a:pPr>
            <a:r>
              <a:rPr lang="en-US" sz="1909" b="0" i="0" u="none" strike="noStrike" cap="none">
                <a:solidFill>
                  <a:srgbClr val="11151A"/>
                </a:solidFill>
                <a:latin typeface="Arial"/>
                <a:ea typeface="Arial"/>
                <a:cs typeface="Arial"/>
                <a:sym typeface="Arial"/>
              </a:rPr>
              <a:t>Basic data binding</a:t>
            </a:r>
          </a:p>
          <a:p>
            <a:pPr marL="311719" marR="0" lvl="0" indent="-311719" algn="l" rtl="0">
              <a:lnSpc>
                <a:spcPct val="100000"/>
              </a:lnSpc>
              <a:spcBef>
                <a:spcPts val="0"/>
              </a:spcBef>
              <a:spcAft>
                <a:spcPts val="0"/>
              </a:spcAft>
              <a:buClr>
                <a:srgbClr val="11151A"/>
              </a:buClr>
              <a:buSzPct val="100473"/>
              <a:buFont typeface="Arial"/>
              <a:buChar char="•"/>
            </a:pPr>
            <a:r>
              <a:rPr lang="en-US" sz="1909" b="0" i="0" u="none" strike="noStrike" cap="none">
                <a:solidFill>
                  <a:srgbClr val="11151A"/>
                </a:solidFill>
                <a:latin typeface="Arial"/>
                <a:ea typeface="Arial"/>
                <a:cs typeface="Arial"/>
                <a:sym typeface="Arial"/>
              </a:rPr>
              <a:t>Exporting and using data in .json format</a:t>
            </a:r>
          </a:p>
          <a:p>
            <a:pPr marL="311719" marR="0" lvl="0" indent="-311719" algn="l" rtl="0">
              <a:lnSpc>
                <a:spcPct val="100000"/>
              </a:lnSpc>
              <a:spcBef>
                <a:spcPts val="0"/>
              </a:spcBef>
              <a:spcAft>
                <a:spcPts val="0"/>
              </a:spcAft>
              <a:buClr>
                <a:srgbClr val="11151A"/>
              </a:buClr>
              <a:buSzPct val="100473"/>
              <a:buFont typeface="Arial"/>
              <a:buChar char="•"/>
            </a:pPr>
            <a:r>
              <a:rPr lang="en-US" sz="1909" b="0" i="0" u="none" strike="noStrike" cap="none">
                <a:solidFill>
                  <a:srgbClr val="11151A"/>
                </a:solidFill>
                <a:latin typeface="Arial"/>
                <a:ea typeface="Arial"/>
                <a:cs typeface="Arial"/>
                <a:sym typeface="Arial"/>
              </a:rPr>
              <a:t>Calculations with .json data</a:t>
            </a:r>
          </a:p>
          <a:p>
            <a:pPr marL="311719" marR="0" lvl="0" indent="-311719" algn="l" rtl="0">
              <a:lnSpc>
                <a:spcPct val="100000"/>
              </a:lnSpc>
              <a:spcBef>
                <a:spcPts val="0"/>
              </a:spcBef>
              <a:spcAft>
                <a:spcPts val="0"/>
              </a:spcAft>
              <a:buClr>
                <a:srgbClr val="11151A"/>
              </a:buClr>
              <a:buSzPct val="100473"/>
              <a:buFont typeface="Arial"/>
              <a:buChar char="•"/>
            </a:pPr>
            <a:r>
              <a:rPr lang="en-US" sz="1909" b="0" i="0" u="none" strike="noStrike" cap="none">
                <a:solidFill>
                  <a:srgbClr val="11151A"/>
                </a:solidFill>
                <a:latin typeface="Arial"/>
                <a:ea typeface="Arial"/>
                <a:cs typeface="Arial"/>
                <a:sym typeface="Arial"/>
              </a:rPr>
              <a:t>Overlaying data on 3D objects</a:t>
            </a:r>
          </a:p>
          <a:p>
            <a:pPr marL="311719" marR="0" lvl="0" indent="-311719" algn="l" rtl="0">
              <a:lnSpc>
                <a:spcPct val="100000"/>
              </a:lnSpc>
              <a:spcBef>
                <a:spcPts val="0"/>
              </a:spcBef>
              <a:spcAft>
                <a:spcPts val="0"/>
              </a:spcAft>
              <a:buClr>
                <a:srgbClr val="000000"/>
              </a:buClr>
              <a:buFont typeface="Arial"/>
              <a:buNone/>
            </a:pPr>
            <a:endParaRPr sz="1909" b="0" i="0" u="none" strike="noStrike" cap="none">
              <a:solidFill>
                <a:srgbClr val="11151A"/>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02"/>
        <p:cNvGrpSpPr/>
        <p:nvPr/>
      </p:nvGrpSpPr>
      <p:grpSpPr>
        <a:xfrm>
          <a:off x="0" y="0"/>
          <a:ext cx="0" cy="0"/>
          <a:chOff x="0" y="0"/>
          <a:chExt cx="0" cy="0"/>
        </a:xfrm>
      </p:grpSpPr>
      <p:sp>
        <p:nvSpPr>
          <p:cNvPr id="703" name="Shape 703"/>
          <p:cNvSpPr txBox="1"/>
          <p:nvPr/>
        </p:nvSpPr>
        <p:spPr>
          <a:xfrm>
            <a:off x="955515" y="556168"/>
            <a:ext cx="8853602" cy="61668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Outline:</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rgbClr val="FFC000"/>
              </a:buClr>
              <a:buSzPct val="100000"/>
              <a:buFont typeface="Arial"/>
              <a:buChar char="-"/>
            </a:pPr>
            <a:r>
              <a:rPr lang="en-US" sz="2000" b="1" i="0" u="none" strike="noStrike" cap="none">
                <a:solidFill>
                  <a:schemeClr val="lt1"/>
                </a:solidFill>
                <a:latin typeface="Arial"/>
                <a:ea typeface="Arial"/>
                <a:cs typeface="Arial"/>
                <a:sym typeface="Arial"/>
              </a:rPr>
              <a:t>Examples (25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Mostapha :: epwmap</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Matt :: epwvis</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Chris :: Payette Thermal Comfort Tool</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Theo :: ladybug-web</a:t>
            </a:r>
          </a:p>
          <a:p>
            <a:pPr marL="748873" marR="0" lvl="2" indent="-12272" algn="l" rtl="0">
              <a:lnSpc>
                <a:spcPct val="100000"/>
              </a:lnSpc>
              <a:spcBef>
                <a:spcPts val="0"/>
              </a:spcBef>
              <a:spcAft>
                <a:spcPts val="0"/>
              </a:spcAft>
              <a:buClr>
                <a:srgbClr val="000000"/>
              </a:buClr>
              <a:buFont typeface="Arial"/>
              <a:buNone/>
            </a:pPr>
            <a:endParaRPr sz="16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Workshop (40 min)</a:t>
            </a:r>
          </a:p>
          <a:p>
            <a:pPr marL="1060592" marR="0" lvl="2" indent="-323992" algn="l" rtl="0">
              <a:lnSpc>
                <a:spcPct val="100000"/>
              </a:lnSpc>
              <a:spcBef>
                <a:spcPts val="0"/>
              </a:spcBef>
              <a:spcAft>
                <a:spcPts val="0"/>
              </a:spcAft>
              <a:buClr>
                <a:schemeClr val="lt1"/>
              </a:buClr>
              <a:buSzPct val="100000"/>
              <a:buFont typeface="Arial"/>
              <a:buChar char="-"/>
            </a:pPr>
            <a:r>
              <a:rPr lang="en-US" sz="1600" b="1" i="0" u="none" strike="noStrike" cap="none">
                <a:solidFill>
                  <a:schemeClr val="lt1"/>
                </a:solidFill>
                <a:latin typeface="Arial"/>
                <a:ea typeface="Arial"/>
                <a:cs typeface="Arial"/>
                <a:sym typeface="Arial"/>
              </a:rPr>
              <a:t>Choosing a language for your project</a:t>
            </a:r>
          </a:p>
          <a:p>
            <a:pPr marL="686156" marR="0" lvl="1" indent="-317856" algn="l" rtl="0">
              <a:lnSpc>
                <a:spcPct val="100000"/>
              </a:lnSpc>
              <a:spcBef>
                <a:spcPts val="0"/>
              </a:spcBef>
              <a:spcAft>
                <a:spcPts val="0"/>
              </a:spcAft>
              <a:buClr>
                <a:schemeClr val="dk1"/>
              </a:buClr>
              <a:buFont typeface="Calibri"/>
              <a:buNone/>
            </a:pPr>
            <a:endParaRPr sz="2000" b="1" i="0" u="none" strike="noStrike" cap="none">
              <a:solidFill>
                <a:schemeClr val="lt1"/>
              </a:solidFill>
              <a:latin typeface="Arial"/>
              <a:ea typeface="Arial"/>
              <a:cs typeface="Arial"/>
              <a:sym typeface="Arial"/>
            </a:endParaRPr>
          </a:p>
          <a:p>
            <a:pPr marL="686156" marR="0" lvl="1" indent="-317856" algn="l" rtl="0">
              <a:lnSpc>
                <a:spcPct val="100000"/>
              </a:lnSpc>
              <a:spcBef>
                <a:spcPts val="0"/>
              </a:spcBef>
              <a:spcAft>
                <a:spcPts val="0"/>
              </a:spcAft>
              <a:buClr>
                <a:schemeClr val="lt1"/>
              </a:buClr>
              <a:buSzPct val="100000"/>
              <a:buFont typeface="Arial"/>
              <a:buChar char="-"/>
            </a:pPr>
            <a:r>
              <a:rPr lang="en-US" sz="2000" b="1" i="0" u="none" strike="noStrike" cap="none">
                <a:solidFill>
                  <a:schemeClr val="accent4"/>
                </a:solidFill>
                <a:latin typeface="Arial"/>
                <a:ea typeface="Arial"/>
                <a:cs typeface="Arial"/>
                <a:sym typeface="Arial"/>
              </a:rPr>
              <a:t>Closing &amp; Questions (10 min)</a:t>
            </a:r>
          </a:p>
          <a:p>
            <a:pPr marL="0" marR="0" lvl="0" indent="0" algn="l" rtl="0">
              <a:lnSpc>
                <a:spcPct val="100000"/>
              </a:lnSpc>
              <a:spcBef>
                <a:spcPts val="0"/>
              </a:spcBef>
              <a:spcAft>
                <a:spcPts val="0"/>
              </a:spcAft>
              <a:buClr>
                <a:srgbClr val="000000"/>
              </a:buClr>
              <a:buFont typeface="Arial"/>
              <a:buNone/>
            </a:pPr>
            <a:endParaRPr sz="2182" b="1" i="0" u="none" strike="noStrike" cap="none">
              <a:solidFill>
                <a:schemeClr val="lt1"/>
              </a:solidFill>
              <a:latin typeface="Arial"/>
              <a:ea typeface="Arial"/>
              <a:cs typeface="Arial"/>
              <a:sym typeface="Arial"/>
            </a:endParaRPr>
          </a:p>
          <a:p>
            <a:pPr marL="311719" marR="0" lvl="0" indent="-311719" algn="l" rtl="0">
              <a:lnSpc>
                <a:spcPct val="100000"/>
              </a:lnSpc>
              <a:spcBef>
                <a:spcPts val="0"/>
              </a:spcBef>
              <a:spcAft>
                <a:spcPts val="0"/>
              </a:spcAft>
              <a:buClr>
                <a:schemeClr val="dk1"/>
              </a:buClr>
              <a:buFont typeface="Arial"/>
              <a:buNone/>
            </a:pPr>
            <a:endParaRPr sz="2182" b="1"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07"/>
        <p:cNvGrpSpPr/>
        <p:nvPr/>
      </p:nvGrpSpPr>
      <p:grpSpPr>
        <a:xfrm>
          <a:off x="0" y="0"/>
          <a:ext cx="0" cy="0"/>
          <a:chOff x="0" y="0"/>
          <a:chExt cx="0" cy="0"/>
        </a:xfrm>
      </p:grpSpPr>
      <p:sp>
        <p:nvSpPr>
          <p:cNvPr id="708" name="Shape 708"/>
          <p:cNvSpPr txBox="1"/>
          <p:nvPr/>
        </p:nvSpPr>
        <p:spPr>
          <a:xfrm>
            <a:off x="995270" y="556168"/>
            <a:ext cx="8853602" cy="10912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Questions?</a:t>
            </a:r>
          </a:p>
          <a:p>
            <a:pPr marL="0" marR="0" lvl="0" indent="0" algn="l" rtl="0">
              <a:lnSpc>
                <a:spcPct val="100000"/>
              </a:lnSpc>
              <a:spcBef>
                <a:spcPts val="0"/>
              </a:spcBef>
              <a:spcAft>
                <a:spcPts val="0"/>
              </a:spcAft>
              <a:buClr>
                <a:srgbClr val="000000"/>
              </a:buClr>
              <a:buFont typeface="Arial"/>
              <a:buNone/>
            </a:pPr>
            <a:endParaRPr sz="1909" b="1" i="0" u="none" strike="noStrike" cap="none">
              <a:solidFill>
                <a:schemeClr val="lt1"/>
              </a:solidFill>
              <a:latin typeface="Arial"/>
              <a:ea typeface="Arial"/>
              <a:cs typeface="Arial"/>
              <a:sym typeface="Arial"/>
            </a:endParaRPr>
          </a:p>
          <a:p>
            <a:pPr marL="311719" marR="0" lvl="0" indent="-311719" algn="l" rtl="0">
              <a:lnSpc>
                <a:spcPct val="100000"/>
              </a:lnSpc>
              <a:spcBef>
                <a:spcPts val="0"/>
              </a:spcBef>
              <a:spcAft>
                <a:spcPts val="0"/>
              </a:spcAft>
              <a:buClr>
                <a:schemeClr val="dk1"/>
              </a:buClr>
              <a:buFont typeface="Arial"/>
              <a:buNone/>
            </a:pPr>
            <a:endParaRPr sz="2182" b="1" i="0" u="none" strike="noStrike" cap="none">
              <a:solidFill>
                <a:schemeClr val="lt1"/>
              </a:solidFill>
              <a:latin typeface="Arial"/>
              <a:ea typeface="Arial"/>
              <a:cs typeface="Arial"/>
              <a:sym typeface="Arial"/>
            </a:endParaRPr>
          </a:p>
        </p:txBody>
      </p:sp>
      <p:sp>
        <p:nvSpPr>
          <p:cNvPr id="709" name="Shape 709"/>
          <p:cNvSpPr txBox="1"/>
          <p:nvPr/>
        </p:nvSpPr>
        <p:spPr>
          <a:xfrm>
            <a:off x="1522808" y="2008707"/>
            <a:ext cx="9141401" cy="3584205"/>
          </a:xfrm>
          <a:prstGeom prst="rect">
            <a:avLst/>
          </a:prstGeom>
          <a:noFill/>
          <a:ln>
            <a:noFill/>
          </a:ln>
        </p:spPr>
        <p:txBody>
          <a:bodyPr lIns="62325" tIns="31150" rIns="62325" bIns="31150" anchor="t" anchorCtr="0">
            <a:noAutofit/>
          </a:bodyPr>
          <a:lstStyle/>
          <a:p>
            <a:pPr marL="0" marR="0" lvl="0" indent="0" algn="l" rtl="0">
              <a:lnSpc>
                <a:spcPct val="90000"/>
              </a:lnSpc>
              <a:spcBef>
                <a:spcPts val="0"/>
              </a:spcBef>
              <a:spcAft>
                <a:spcPts val="0"/>
              </a:spcAft>
              <a:buClr>
                <a:schemeClr val="lt1"/>
              </a:buClr>
              <a:buSzPct val="25000"/>
              <a:buFont typeface="Arial"/>
              <a:buNone/>
            </a:pPr>
            <a:r>
              <a:rPr lang="en-US" sz="2000" b="1" i="0" u="none" strike="noStrike" cap="none">
                <a:solidFill>
                  <a:schemeClr val="lt1"/>
                </a:solidFill>
                <a:latin typeface="Arial"/>
                <a:ea typeface="Arial"/>
                <a:cs typeface="Arial"/>
                <a:sym typeface="Arial"/>
              </a:rPr>
              <a:t>Online Resources:</a:t>
            </a:r>
          </a:p>
          <a:p>
            <a:pPr marL="233789" marR="0" lvl="0" indent="-233789" algn="l" rtl="0">
              <a:lnSpc>
                <a:spcPct val="90000"/>
              </a:lnSpc>
              <a:spcBef>
                <a:spcPts val="100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Most popular programming languages: </a:t>
            </a:r>
          </a:p>
          <a:p>
            <a:pPr marL="701368" marR="0" lvl="1" indent="-244168" algn="l" rtl="0">
              <a:lnSpc>
                <a:spcPct val="90000"/>
              </a:lnSpc>
              <a:spcBef>
                <a:spcPts val="500"/>
              </a:spcBef>
              <a:spcAft>
                <a:spcPts val="0"/>
              </a:spcAft>
              <a:buClr>
                <a:schemeClr val="lt1"/>
              </a:buClr>
              <a:buSzPct val="100000"/>
              <a:buFont typeface="Arial"/>
              <a:buChar char="•"/>
            </a:pPr>
            <a:r>
              <a:rPr lang="en-US" sz="1600" b="0" i="0" u="sng" strike="noStrike" cap="none">
                <a:solidFill>
                  <a:schemeClr val="lt1"/>
                </a:solidFill>
                <a:latin typeface="Arial"/>
                <a:ea typeface="Arial"/>
                <a:cs typeface="Arial"/>
                <a:sym typeface="Arial"/>
              </a:rPr>
              <a:t>http://www.tiobe.com/tiobe_index</a:t>
            </a:r>
          </a:p>
          <a:p>
            <a:pPr marL="701368" marR="0" lvl="1" indent="-244168" algn="l" rtl="0">
              <a:lnSpc>
                <a:spcPct val="90000"/>
              </a:lnSpc>
              <a:spcBef>
                <a:spcPts val="500"/>
              </a:spcBef>
              <a:spcAft>
                <a:spcPts val="0"/>
              </a:spcAft>
              <a:buClr>
                <a:schemeClr val="lt1"/>
              </a:buClr>
              <a:buSzPct val="100000"/>
              <a:buFont typeface="Arial"/>
              <a:buChar char="•"/>
            </a:pPr>
            <a:r>
              <a:rPr lang="en-US" sz="1600" b="0" i="0" u="sng" strike="noStrike" cap="none">
                <a:solidFill>
                  <a:schemeClr val="lt1"/>
                </a:solidFill>
                <a:latin typeface="Arial"/>
                <a:ea typeface="Arial"/>
                <a:cs typeface="Arial"/>
                <a:sym typeface="Arial"/>
              </a:rPr>
              <a:t>http://githut.info/</a:t>
            </a:r>
          </a:p>
          <a:p>
            <a:pPr marL="701368" marR="0" lvl="1" indent="-244168" algn="l" rtl="0">
              <a:lnSpc>
                <a:spcPct val="90000"/>
              </a:lnSpc>
              <a:spcBef>
                <a:spcPts val="500"/>
              </a:spcBef>
              <a:spcAft>
                <a:spcPts val="0"/>
              </a:spcAft>
              <a:buClr>
                <a:schemeClr val="lt1"/>
              </a:buClr>
              <a:buSzPct val="100000"/>
              <a:buFont typeface="Arial"/>
              <a:buChar char="•"/>
            </a:pPr>
            <a:r>
              <a:rPr lang="en-US" sz="1600" b="0" i="0" u="none" strike="noStrike" cap="none">
                <a:solidFill>
                  <a:schemeClr val="lt1"/>
                </a:solidFill>
                <a:latin typeface="Arial"/>
                <a:ea typeface="Arial"/>
                <a:cs typeface="Arial"/>
                <a:sym typeface="Arial"/>
              </a:rPr>
              <a:t>***Just because a language is popular doesn’t mean it is a good fit for your task!!!</a:t>
            </a:r>
          </a:p>
          <a:p>
            <a:pPr marL="233789" marR="0" lvl="0" indent="-233789" algn="l" rtl="0">
              <a:lnSpc>
                <a:spcPct val="90000"/>
              </a:lnSpc>
              <a:spcBef>
                <a:spcPts val="100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Programmer competency matrix:</a:t>
            </a:r>
          </a:p>
          <a:p>
            <a:pPr marL="701368" marR="0" lvl="1" indent="-244168" algn="l" rtl="0">
              <a:lnSpc>
                <a:spcPct val="90000"/>
              </a:lnSpc>
              <a:spcBef>
                <a:spcPts val="500"/>
              </a:spcBef>
              <a:spcAft>
                <a:spcPts val="0"/>
              </a:spcAft>
              <a:buClr>
                <a:schemeClr val="lt1"/>
              </a:buClr>
              <a:buSzPct val="100000"/>
              <a:buFont typeface="Arial"/>
              <a:buChar char="•"/>
            </a:pPr>
            <a:r>
              <a:rPr lang="en-US" sz="1600" b="0" i="0" u="sng" strike="noStrike" cap="none">
                <a:solidFill>
                  <a:schemeClr val="lt1"/>
                </a:solidFill>
                <a:latin typeface="Arial"/>
                <a:ea typeface="Arial"/>
                <a:cs typeface="Arial"/>
                <a:sym typeface="Arial"/>
              </a:rPr>
              <a:t>http://sijinjoseph.com/programmer-competency-matrix/</a:t>
            </a:r>
          </a:p>
          <a:p>
            <a:pPr marL="233789" marR="0" lvl="0" indent="-233789" algn="l" rtl="0">
              <a:lnSpc>
                <a:spcPct val="90000"/>
              </a:lnSpc>
              <a:spcBef>
                <a:spcPts val="100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Programming</a:t>
            </a:r>
            <a:r>
              <a:rPr lang="en-US" sz="2000" b="0" i="0" u="none" strike="noStrike" cap="none">
                <a:solidFill>
                  <a:schemeClr val="lt1"/>
                </a:solidFill>
                <a:latin typeface="Arial"/>
                <a:ea typeface="Arial"/>
                <a:cs typeface="Arial"/>
                <a:sym typeface="Arial"/>
              </a:rPr>
              <a:t> resources: </a:t>
            </a:r>
          </a:p>
          <a:p>
            <a:pPr marL="701368" marR="0" lvl="1" indent="-244168" algn="l" rtl="0">
              <a:lnSpc>
                <a:spcPct val="90000"/>
              </a:lnSpc>
              <a:spcBef>
                <a:spcPts val="500"/>
              </a:spcBef>
              <a:spcAft>
                <a:spcPts val="0"/>
              </a:spcAft>
              <a:buClr>
                <a:schemeClr val="lt1"/>
              </a:buClr>
              <a:buSzPct val="100000"/>
              <a:buFont typeface="Arial"/>
              <a:buChar char="•"/>
            </a:pPr>
            <a:r>
              <a:rPr lang="en-US" sz="1600" b="0" i="0" u="sng" strike="noStrike" cap="none">
                <a:solidFill>
                  <a:schemeClr val="lt1"/>
                </a:solidFill>
                <a:latin typeface="Arial"/>
                <a:ea typeface="Arial"/>
                <a:cs typeface="Arial"/>
                <a:sym typeface="Arial"/>
              </a:rPr>
              <a:t>https://wiki.lesswrong.com/wiki/Programming_resources</a:t>
            </a:r>
          </a:p>
          <a:p>
            <a:pPr marL="233789" marR="0" lvl="0" indent="-233789" algn="l" rtl="0">
              <a:lnSpc>
                <a:spcPct val="90000"/>
              </a:lnSpc>
              <a:spcBef>
                <a:spcPts val="1000"/>
              </a:spcBef>
              <a:spcAft>
                <a:spcPts val="0"/>
              </a:spcAft>
              <a:buClr>
                <a:schemeClr val="lt1"/>
              </a:buClr>
              <a:buSzPct val="100000"/>
              <a:buFont typeface="Arial"/>
              <a:buChar char="•"/>
            </a:pPr>
            <a:r>
              <a:rPr lang="en-US" sz="2000" b="1" i="0" u="none" strike="noStrike" cap="none">
                <a:solidFill>
                  <a:schemeClr val="lt1"/>
                </a:solidFill>
                <a:latin typeface="Arial"/>
                <a:ea typeface="Arial"/>
                <a:cs typeface="Arial"/>
                <a:sym typeface="Arial"/>
              </a:rPr>
              <a:t>Google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13"/>
        <p:cNvGrpSpPr/>
        <p:nvPr/>
      </p:nvGrpSpPr>
      <p:grpSpPr>
        <a:xfrm>
          <a:off x="0" y="0"/>
          <a:ext cx="0" cy="0"/>
          <a:chOff x="0" y="0"/>
          <a:chExt cx="0" cy="0"/>
        </a:xfrm>
      </p:grpSpPr>
      <p:sp>
        <p:nvSpPr>
          <p:cNvPr id="714" name="Shape 714"/>
          <p:cNvSpPr txBox="1"/>
          <p:nvPr/>
        </p:nvSpPr>
        <p:spPr>
          <a:xfrm>
            <a:off x="955515" y="556168"/>
            <a:ext cx="8853602" cy="273645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1" i="0" u="none" strike="noStrike" cap="none">
                <a:solidFill>
                  <a:srgbClr val="FFFFFF"/>
                </a:solidFill>
                <a:latin typeface="Arial"/>
                <a:ea typeface="Arial"/>
                <a:cs typeface="Arial"/>
                <a:sym typeface="Arial"/>
              </a:rPr>
              <a:t>Bio::Mostapha Roudsari</a:t>
            </a:r>
          </a:p>
          <a:p>
            <a:pPr marL="0" marR="0" lvl="0" indent="0" algn="l" rtl="0">
              <a:lnSpc>
                <a:spcPct val="100000"/>
              </a:lnSpc>
              <a:spcBef>
                <a:spcPts val="0"/>
              </a:spcBef>
              <a:spcAft>
                <a:spcPts val="0"/>
              </a:spcAft>
              <a:buClr>
                <a:srgbClr val="000000"/>
              </a:buClr>
              <a:buFont typeface="Arial"/>
              <a:buNone/>
            </a:pPr>
            <a:endParaRPr sz="2182"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US" sz="1800" b="1" i="0" u="none" strike="noStrike" cap="none">
                <a:solidFill>
                  <a:srgbClr val="FFFFFF"/>
                </a:solidFill>
                <a:latin typeface="Arial"/>
                <a:ea typeface="Arial"/>
                <a:cs typeface="Arial"/>
                <a:sym typeface="Arial"/>
              </a:rPr>
              <a:t>Mostapha Sadeghipour Roudsari is a designer, software developer, and an educator focused on the integration of parametric environmental analysis and architectural design. He is the creator of the well-known open source environmental plugins Ladybug, Honeybee, and Butterfly and web applications such as epwmap and Pollination. He lectures and teaches seminars frequently throughout Architecture and Engineering schools, the AEC community, and as a lecturer at the University of Pennsylvania.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18"/>
        <p:cNvGrpSpPr/>
        <p:nvPr/>
      </p:nvGrpSpPr>
      <p:grpSpPr>
        <a:xfrm>
          <a:off x="0" y="0"/>
          <a:ext cx="0" cy="0"/>
          <a:chOff x="0" y="0"/>
          <a:chExt cx="0" cy="0"/>
        </a:xfrm>
      </p:grpSpPr>
      <p:sp>
        <p:nvSpPr>
          <p:cNvPr id="719" name="Shape 719"/>
          <p:cNvSpPr txBox="1"/>
          <p:nvPr/>
        </p:nvSpPr>
        <p:spPr>
          <a:xfrm>
            <a:off x="955515" y="556168"/>
            <a:ext cx="8853602" cy="273645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Bio::Mathew Dahlhausen</a:t>
            </a:r>
          </a:p>
          <a:p>
            <a:pPr marL="0" marR="0" lvl="0" indent="0" algn="l" rtl="0">
              <a:lnSpc>
                <a:spcPct val="100000"/>
              </a:lnSpc>
              <a:spcBef>
                <a:spcPts val="0"/>
              </a:spcBef>
              <a:spcAft>
                <a:spcPts val="0"/>
              </a:spcAft>
              <a:buClr>
                <a:srgbClr val="000000"/>
              </a:buClr>
              <a:buFont typeface="Arial"/>
              <a:buNone/>
            </a:pPr>
            <a:endParaRPr sz="2182"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r>
              <a:rPr lang="en-US" sz="1800" b="1" i="0" u="none" strike="noStrike" cap="none">
                <a:solidFill>
                  <a:schemeClr val="lt1"/>
                </a:solidFill>
                <a:latin typeface="Arial"/>
                <a:ea typeface="Arial"/>
                <a:cs typeface="Arial"/>
                <a:sym typeface="Arial"/>
              </a:rPr>
              <a:t>Matthew Dahlhausen is an Energy Modeler with Integral Group, Inc.  He is the team's expert on OpenStudio, parametric modeling, scripting, data analysis, and data visualization with web tools.  In addition to his work, he is pursuing his doctorate in Mechanical Engineering at the University of Maryland, focusing on building energy model calibration.  He holds an M.S. in Architectural Engineering from Penn State, and a B.E. in Environmental Engineering from Dartmouth College.  He has authored or co-authored several papers in the field.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23"/>
        <p:cNvGrpSpPr/>
        <p:nvPr/>
      </p:nvGrpSpPr>
      <p:grpSpPr>
        <a:xfrm>
          <a:off x="0" y="0"/>
          <a:ext cx="0" cy="0"/>
          <a:chOff x="0" y="0"/>
          <a:chExt cx="0" cy="0"/>
        </a:xfrm>
      </p:grpSpPr>
      <p:sp>
        <p:nvSpPr>
          <p:cNvPr id="724" name="Shape 724"/>
          <p:cNvSpPr txBox="1"/>
          <p:nvPr/>
        </p:nvSpPr>
        <p:spPr>
          <a:xfrm>
            <a:off x="955515" y="556168"/>
            <a:ext cx="8853602" cy="273645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b="1" i="0" u="none" strike="noStrike" cap="none">
                <a:solidFill>
                  <a:schemeClr val="lt1"/>
                </a:solidFill>
                <a:latin typeface="Arial"/>
                <a:ea typeface="Arial"/>
                <a:cs typeface="Arial"/>
                <a:sym typeface="Arial"/>
              </a:rPr>
              <a:t>Bio::Chris Mackey</a:t>
            </a:r>
          </a:p>
          <a:p>
            <a:pPr marL="0" marR="0" lvl="0" indent="0" algn="l" rtl="0">
              <a:lnSpc>
                <a:spcPct val="100000"/>
              </a:lnSpc>
              <a:spcBef>
                <a:spcPts val="0"/>
              </a:spcBef>
              <a:spcAft>
                <a:spcPts val="0"/>
              </a:spcAft>
              <a:buClr>
                <a:srgbClr val="000000"/>
              </a:buClr>
              <a:buFont typeface="Arial"/>
              <a:buNone/>
            </a:pPr>
            <a:endParaRPr sz="2182"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r>
              <a:rPr lang="en-US" sz="1800" b="1" i="0" u="none" strike="noStrike" cap="none">
                <a:solidFill>
                  <a:schemeClr val="lt1"/>
                </a:solidFill>
                <a:latin typeface="Arial"/>
                <a:ea typeface="Arial"/>
                <a:cs typeface="Arial"/>
                <a:sym typeface="Arial"/>
              </a:rPr>
              <a:t>Chris has worked as a Building Scientist at Payette Architects since 2015 after finishing both his Masters of Architecture and Masters of Science in Building Technology at MIT. He is one of the primary developers of the Ladybug + Honeybee environmental analysis plugins for Rhino/Grasshopper, which are regularly applied at Payette and across the globe by a community of over 70,000 people.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28"/>
        <p:cNvGrpSpPr/>
        <p:nvPr/>
      </p:nvGrpSpPr>
      <p:grpSpPr>
        <a:xfrm>
          <a:off x="0" y="0"/>
          <a:ext cx="0" cy="0"/>
          <a:chOff x="0" y="0"/>
          <a:chExt cx="0" cy="0"/>
        </a:xfrm>
      </p:grpSpPr>
      <p:sp>
        <p:nvSpPr>
          <p:cNvPr id="729" name="Shape 729"/>
          <p:cNvSpPr txBox="1"/>
          <p:nvPr/>
        </p:nvSpPr>
        <p:spPr>
          <a:xfrm>
            <a:off x="955515" y="556168"/>
            <a:ext cx="8853602" cy="439844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1" i="0" u="none" strike="noStrike" cap="none">
                <a:solidFill>
                  <a:srgbClr val="FFFFFF"/>
                </a:solidFill>
                <a:latin typeface="Arial"/>
                <a:ea typeface="Arial"/>
                <a:cs typeface="Arial"/>
                <a:sym typeface="Arial"/>
              </a:rPr>
              <a:t>Bio::Theo Armour</a:t>
            </a:r>
          </a:p>
          <a:p>
            <a:pPr marL="0" marR="0" lvl="0" indent="0" algn="l" rtl="0">
              <a:lnSpc>
                <a:spcPct val="100000"/>
              </a:lnSpc>
              <a:spcBef>
                <a:spcPts val="0"/>
              </a:spcBef>
              <a:spcAft>
                <a:spcPts val="0"/>
              </a:spcAft>
              <a:buClr>
                <a:srgbClr val="000000"/>
              </a:buClr>
              <a:buFont typeface="Arial"/>
              <a:buNone/>
            </a:pPr>
            <a:endParaRPr sz="2182"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US" sz="1800" b="1" i="0" u="none" strike="noStrike" cap="none">
                <a:solidFill>
                  <a:srgbClr val="FFFFFF"/>
                </a:solidFill>
                <a:latin typeface="Arial"/>
                <a:ea typeface="Arial"/>
                <a:cs typeface="Arial"/>
                <a:sym typeface="Arial"/>
              </a:rPr>
              <a:t>Theo was awarded a BA from Syracuse University in New York and an AADip - equivalent to an MS - from the Architectural Association in London. He has been a licensed architect - and practiced in the UK renovating houses and in Hong Kong designing twelve underground mass transit stations.</a:t>
            </a:r>
          </a:p>
          <a:p>
            <a:pPr marL="0" marR="0" lvl="0" indent="0" algn="l"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US" sz="1800" b="1" i="0" u="none" strike="noStrike" cap="none">
                <a:solidFill>
                  <a:srgbClr val="FFFFFF"/>
                </a:solidFill>
                <a:latin typeface="Arial"/>
                <a:ea typeface="Arial"/>
                <a:cs typeface="Arial"/>
                <a:sym typeface="Arial"/>
              </a:rPr>
              <a:t>While working at Autodesk for ten years, he was program manager for three releases of AutoCAD - the market leading application for computer aided design. </a:t>
            </a:r>
          </a:p>
          <a:p>
            <a:pPr marL="0" marR="0" lvl="0" indent="0" algn="l" rtl="0">
              <a:lnSpc>
                <a:spcPct val="100000"/>
              </a:lnSpc>
              <a:spcBef>
                <a:spcPts val="0"/>
              </a:spcBef>
              <a:spcAft>
                <a:spcPts val="0"/>
              </a:spcAft>
              <a:buClr>
                <a:srgbClr val="000000"/>
              </a:buClr>
              <a:buFont typeface="Arial"/>
              <a:buNone/>
            </a:pP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US" sz="1800" b="1" i="0" u="none" strike="noStrike" cap="none">
                <a:solidFill>
                  <a:srgbClr val="FFFFFF"/>
                </a:solidFill>
                <a:latin typeface="Arial"/>
                <a:ea typeface="Arial"/>
                <a:cs typeface="Arial"/>
                <a:sym typeface="Arial"/>
              </a:rPr>
              <a:t>He is currently an angel investor and technical mentor for a number of startups. He is a software developer who makes extensive use of the Three.js JavaScript library. He is a maintainer of the Three.js and WebGL subreddits at www.reddit.com. He is a principal author of the Three.js Wikipedia entry.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Shape 375"/>
          <p:cNvSpPr txBox="1">
            <a:spLocks noGrp="1"/>
          </p:cNvSpPr>
          <p:nvPr>
            <p:ph type="title"/>
          </p:nvPr>
        </p:nvSpPr>
        <p:spPr>
          <a:xfrm>
            <a:off x="6453675" y="1609200"/>
            <a:ext cx="5333999" cy="627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A4E4"/>
              </a:buClr>
              <a:buSzPct val="25000"/>
              <a:buFont typeface="Arial Narrow"/>
              <a:buNone/>
            </a:pPr>
            <a:r>
              <a:rPr lang="en-US" sz="2454" b="1" i="0" u="none" strike="noStrike" cap="none">
                <a:solidFill>
                  <a:srgbClr val="000000"/>
                </a:solidFill>
                <a:latin typeface="Arial"/>
                <a:ea typeface="Arial"/>
                <a:cs typeface="Arial"/>
                <a:sym typeface="Arial"/>
              </a:rPr>
              <a:t>epwvis</a:t>
            </a:r>
          </a:p>
          <a:p>
            <a:pPr marL="0" marR="0" lvl="0" indent="0" algn="ctr" rtl="0">
              <a:lnSpc>
                <a:spcPct val="90000"/>
              </a:lnSpc>
              <a:spcBef>
                <a:spcPts val="0"/>
              </a:spcBef>
              <a:spcAft>
                <a:spcPts val="0"/>
              </a:spcAft>
              <a:buClr>
                <a:srgbClr val="00A4E4"/>
              </a:buClr>
              <a:buSzPct val="25000"/>
              <a:buFont typeface="Arial Narrow"/>
              <a:buNone/>
            </a:pPr>
            <a:r>
              <a:rPr lang="en-US" sz="2000" b="1" i="0" u="sng" strike="noStrike" cap="none">
                <a:solidFill>
                  <a:schemeClr val="hlink"/>
                </a:solidFill>
                <a:latin typeface="Arial"/>
                <a:ea typeface="Arial"/>
                <a:cs typeface="Arial"/>
                <a:sym typeface="Arial"/>
                <a:hlinkClick r:id="rId3"/>
              </a:rPr>
              <a:t>https://mdahlhausen.github.io/epwvis/</a:t>
            </a:r>
          </a:p>
        </p:txBody>
      </p:sp>
      <p:sp>
        <p:nvSpPr>
          <p:cNvPr id="376" name="Shape 376"/>
          <p:cNvSpPr txBox="1">
            <a:spLocks noGrp="1"/>
          </p:cNvSpPr>
          <p:nvPr>
            <p:ph type="title"/>
          </p:nvPr>
        </p:nvSpPr>
        <p:spPr>
          <a:xfrm>
            <a:off x="7085150" y="2501800"/>
            <a:ext cx="4043099" cy="627299"/>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spcAft>
                <a:spcPts val="0"/>
              </a:spcAft>
              <a:buClr>
                <a:srgbClr val="00A4E4"/>
              </a:buClr>
              <a:buSzPct val="25000"/>
              <a:buFont typeface="Arial Narrow"/>
              <a:buNone/>
            </a:pPr>
            <a:r>
              <a:rPr lang="en-US" sz="2454" b="1" i="0" u="none" strike="noStrike" cap="none" dirty="0">
                <a:solidFill>
                  <a:srgbClr val="000000"/>
                </a:solidFill>
                <a:latin typeface="Arial"/>
                <a:ea typeface="Arial"/>
                <a:cs typeface="Arial"/>
                <a:sym typeface="Arial"/>
              </a:rPr>
              <a:t>d3.js</a:t>
            </a:r>
          </a:p>
        </p:txBody>
      </p:sp>
      <p:pic>
        <p:nvPicPr>
          <p:cNvPr id="2" name="Picture 1"/>
          <p:cNvPicPr>
            <a:picLocks noChangeAspect="1"/>
          </p:cNvPicPr>
          <p:nvPr/>
        </p:nvPicPr>
        <p:blipFill>
          <a:blip r:embed="rId4"/>
          <a:stretch>
            <a:fillRect/>
          </a:stretch>
        </p:blipFill>
        <p:spPr>
          <a:xfrm>
            <a:off x="0" y="0"/>
            <a:ext cx="6480229"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dirty="0" err="1" smtClean="0"/>
              <a:t>epwvis</a:t>
            </a:r>
            <a:endParaRPr lang="en-US" sz="2454" b="1" i="0" u="none" strike="noStrike" cap="none" dirty="0">
              <a:solidFill>
                <a:srgbClr val="00A4E4"/>
              </a:solidFill>
              <a:latin typeface="Arial Narrow"/>
              <a:ea typeface="Arial Narrow"/>
              <a:cs typeface="Arial Narrow"/>
              <a:sym typeface="Arial Narrow"/>
            </a:endParaRPr>
          </a:p>
        </p:txBody>
      </p:sp>
      <p:sp>
        <p:nvSpPr>
          <p:cNvPr id="362" name="Shape 362"/>
          <p:cNvSpPr txBox="1"/>
          <p:nvPr/>
        </p:nvSpPr>
        <p:spPr>
          <a:xfrm>
            <a:off x="922398" y="992459"/>
            <a:ext cx="4157602" cy="1855123"/>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3A3838"/>
              </a:buClr>
              <a:buSzPct val="100948"/>
            </a:pPr>
            <a:r>
              <a:rPr lang="en-US" sz="2000" b="0" i="0" u="none" strike="noStrike" cap="none" dirty="0" smtClean="0">
                <a:solidFill>
                  <a:srgbClr val="3A3838"/>
                </a:solidFill>
                <a:sym typeface="Arial"/>
              </a:rPr>
              <a:t>Motivation:</a:t>
            </a:r>
          </a:p>
          <a:p>
            <a:pPr marL="311719" lvl="2" indent="-311719">
              <a:buClr>
                <a:srgbClr val="3A3838"/>
              </a:buClr>
              <a:buSzPct val="100948"/>
              <a:buFont typeface="Arial"/>
              <a:buChar char="•"/>
            </a:pPr>
            <a:r>
              <a:rPr lang="en-US" sz="2000" dirty="0" smtClean="0">
                <a:solidFill>
                  <a:srgbClr val="3A3838"/>
                </a:solidFill>
              </a:rPr>
              <a:t>Lots </a:t>
            </a:r>
            <a:r>
              <a:rPr lang="en-US" sz="2000" dirty="0" smtClean="0">
                <a:solidFill>
                  <a:srgbClr val="3A3838"/>
                </a:solidFill>
              </a:rPr>
              <a:t>tools that will give fixed graphics for a particular place</a:t>
            </a:r>
          </a:p>
          <a:p>
            <a:pPr lvl="2">
              <a:buClr>
                <a:srgbClr val="3A3838"/>
              </a:buClr>
              <a:buSzPct val="100948"/>
            </a:pPr>
            <a:endParaRPr lang="en-US" sz="2000" dirty="0" smtClean="0">
              <a:solidFill>
                <a:srgbClr val="3A3838"/>
              </a:solidFill>
            </a:endParaRPr>
          </a:p>
          <a:p>
            <a:pPr marL="311719" lvl="2" indent="-311719">
              <a:buClr>
                <a:srgbClr val="3A3838"/>
              </a:buClr>
              <a:buSzPct val="100948"/>
              <a:buFont typeface="Arial"/>
              <a:buChar char="•"/>
            </a:pPr>
            <a:r>
              <a:rPr lang="en-US" sz="2000" dirty="0" smtClean="0">
                <a:solidFill>
                  <a:srgbClr val="3A3838"/>
                </a:solidFill>
              </a:rPr>
              <a:t>I wanted to </a:t>
            </a:r>
            <a:r>
              <a:rPr lang="en-US" sz="2000" dirty="0" smtClean="0">
                <a:solidFill>
                  <a:srgbClr val="3A3838"/>
                </a:solidFill>
              </a:rPr>
              <a:t>be able to do quick analysis without a spreadsheet</a:t>
            </a:r>
          </a:p>
          <a:p>
            <a:pPr marL="311719" lvl="2" indent="-311719">
              <a:buClr>
                <a:srgbClr val="3A3838"/>
              </a:buClr>
              <a:buSzPct val="100948"/>
              <a:buFont typeface="Arial"/>
              <a:buChar char="•"/>
            </a:pPr>
            <a:endParaRPr lang="en-US" sz="2000" dirty="0">
              <a:solidFill>
                <a:srgbClr val="3A3838"/>
              </a:solidFill>
            </a:endParaRPr>
          </a:p>
          <a:p>
            <a:pPr lvl="2">
              <a:buClr>
                <a:srgbClr val="3A3838"/>
              </a:buClr>
              <a:buSzPct val="100948"/>
            </a:pPr>
            <a:r>
              <a:rPr lang="en-US" sz="2000" dirty="0" smtClean="0">
                <a:solidFill>
                  <a:srgbClr val="3A3838"/>
                </a:solidFill>
              </a:rPr>
              <a:t>For simple questions:</a:t>
            </a:r>
          </a:p>
          <a:p>
            <a:pPr lvl="2">
              <a:buClr>
                <a:srgbClr val="3A3838"/>
              </a:buClr>
              <a:buSzPct val="100948"/>
            </a:pPr>
            <a:r>
              <a:rPr lang="en-US" sz="2000" dirty="0">
                <a:solidFill>
                  <a:srgbClr val="3A3838"/>
                </a:solidFill>
              </a:rPr>
              <a:t> </a:t>
            </a:r>
            <a:r>
              <a:rPr lang="en-US" sz="2000" dirty="0" smtClean="0">
                <a:solidFill>
                  <a:srgbClr val="3A3838"/>
                </a:solidFill>
              </a:rPr>
              <a:t>- how many hours per year can I do waterside economizing?</a:t>
            </a:r>
          </a:p>
          <a:p>
            <a:pPr lvl="2">
              <a:buClr>
                <a:srgbClr val="3A3838"/>
              </a:buClr>
              <a:buSzPct val="100948"/>
            </a:pPr>
            <a:r>
              <a:rPr lang="en-US" sz="2000" dirty="0">
                <a:solidFill>
                  <a:srgbClr val="3A3838"/>
                </a:solidFill>
              </a:rPr>
              <a:t> </a:t>
            </a:r>
            <a:r>
              <a:rPr lang="en-US" sz="2000" dirty="0" smtClean="0">
                <a:solidFill>
                  <a:srgbClr val="3A3838"/>
                </a:solidFill>
              </a:rPr>
              <a:t>- what is a typical temperature range during occupied hours in summer? </a:t>
            </a:r>
            <a:endParaRPr lang="en-US" sz="2000" b="0" i="0" u="none" strike="noStrike" cap="none" dirty="0" smtClean="0">
              <a:solidFill>
                <a:srgbClr val="3A3838"/>
              </a:solidFill>
              <a:sym typeface="Arial"/>
            </a:endParaRPr>
          </a:p>
        </p:txBody>
      </p:sp>
      <p:pic>
        <p:nvPicPr>
          <p:cNvPr id="2" name="Picture 1"/>
          <p:cNvPicPr>
            <a:picLocks noChangeAspect="1"/>
          </p:cNvPicPr>
          <p:nvPr/>
        </p:nvPicPr>
        <p:blipFill>
          <a:blip r:embed="rId3"/>
          <a:stretch>
            <a:fillRect/>
          </a:stretch>
        </p:blipFill>
        <p:spPr>
          <a:xfrm>
            <a:off x="5819775" y="0"/>
            <a:ext cx="6372225" cy="6743700"/>
          </a:xfrm>
          <a:prstGeom prst="rect">
            <a:avLst/>
          </a:prstGeom>
        </p:spPr>
      </p:pic>
      <p:sp>
        <p:nvSpPr>
          <p:cNvPr id="3" name="Oval 2"/>
          <p:cNvSpPr/>
          <p:nvPr/>
        </p:nvSpPr>
        <p:spPr>
          <a:xfrm>
            <a:off x="7405635" y="271305"/>
            <a:ext cx="1668027" cy="61295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253538" y="884255"/>
            <a:ext cx="1616074" cy="400110"/>
          </a:xfrm>
          <a:prstGeom prst="rect">
            <a:avLst/>
          </a:prstGeom>
          <a:noFill/>
        </p:spPr>
        <p:txBody>
          <a:bodyPr wrap="square" rtlCol="0">
            <a:spAutoFit/>
          </a:bodyPr>
          <a:lstStyle/>
          <a:p>
            <a:r>
              <a:rPr lang="en-US" sz="2000" dirty="0" smtClean="0">
                <a:solidFill>
                  <a:srgbClr val="FF0000"/>
                </a:solidFill>
              </a:rPr>
              <a:t>Drag &amp; Drop</a:t>
            </a:r>
            <a:endParaRPr lang="en-US" sz="2000" dirty="0">
              <a:solidFill>
                <a:srgbClr val="FF0000"/>
              </a:solidFill>
            </a:endParaRPr>
          </a:p>
        </p:txBody>
      </p:sp>
      <p:cxnSp>
        <p:nvCxnSpPr>
          <p:cNvPr id="6" name="Straight Arrow Connector 5"/>
          <p:cNvCxnSpPr/>
          <p:nvPr/>
        </p:nvCxnSpPr>
        <p:spPr>
          <a:xfrm flipH="1" flipV="1">
            <a:off x="8684726" y="678792"/>
            <a:ext cx="510074" cy="40748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03701" y="5308600"/>
            <a:ext cx="1616074" cy="400110"/>
          </a:xfrm>
          <a:prstGeom prst="rect">
            <a:avLst/>
          </a:prstGeom>
          <a:noFill/>
        </p:spPr>
        <p:txBody>
          <a:bodyPr wrap="square" rtlCol="0">
            <a:spAutoFit/>
          </a:bodyPr>
          <a:lstStyle/>
          <a:p>
            <a:r>
              <a:rPr lang="en-US" sz="2000" dirty="0" smtClean="0">
                <a:solidFill>
                  <a:srgbClr val="FF0000"/>
                </a:solidFill>
              </a:rPr>
              <a:t>Analysis</a:t>
            </a:r>
            <a:endParaRPr lang="en-US" sz="2000" dirty="0">
              <a:solidFill>
                <a:srgbClr val="FF0000"/>
              </a:solidFill>
            </a:endParaRPr>
          </a:p>
        </p:txBody>
      </p:sp>
      <p:cxnSp>
        <p:nvCxnSpPr>
          <p:cNvPr id="10" name="Straight Arrow Connector 9"/>
          <p:cNvCxnSpPr/>
          <p:nvPr/>
        </p:nvCxnSpPr>
        <p:spPr>
          <a:xfrm flipV="1">
            <a:off x="4838700" y="4793592"/>
            <a:ext cx="886926" cy="51500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19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dirty="0" err="1" smtClean="0"/>
              <a:t>epwvis</a:t>
            </a:r>
            <a:endParaRPr lang="en-US" sz="2454" b="1" i="0" u="none" strike="noStrike" cap="none" dirty="0">
              <a:solidFill>
                <a:srgbClr val="00A4E4"/>
              </a:solidFill>
              <a:latin typeface="Arial Narrow"/>
              <a:ea typeface="Arial Narrow"/>
              <a:cs typeface="Arial Narrow"/>
              <a:sym typeface="Arial Narrow"/>
            </a:endParaRPr>
          </a:p>
        </p:txBody>
      </p:sp>
      <p:sp>
        <p:nvSpPr>
          <p:cNvPr id="362" name="Shape 362"/>
          <p:cNvSpPr txBox="1"/>
          <p:nvPr/>
        </p:nvSpPr>
        <p:spPr>
          <a:xfrm>
            <a:off x="1525299" y="992458"/>
            <a:ext cx="5447001" cy="4786042"/>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3A3838"/>
              </a:buClr>
              <a:buSzPct val="100948"/>
            </a:pPr>
            <a:r>
              <a:rPr lang="en-US" sz="2000" b="0" i="0" u="none" strike="noStrike" cap="none" dirty="0" smtClean="0">
                <a:solidFill>
                  <a:srgbClr val="3A3838"/>
                </a:solidFill>
                <a:sym typeface="Arial"/>
              </a:rPr>
              <a:t>Picked </a:t>
            </a:r>
            <a:r>
              <a:rPr lang="en-US" sz="2000" b="0" i="0" u="none" strike="noStrike" cap="none" dirty="0" err="1" smtClean="0">
                <a:solidFill>
                  <a:srgbClr val="3A3838"/>
                </a:solidFill>
                <a:sym typeface="Arial"/>
              </a:rPr>
              <a:t>javascript</a:t>
            </a:r>
            <a:r>
              <a:rPr lang="en-US" sz="2000" b="0" i="0" u="none" strike="noStrike" cap="none" dirty="0" smtClean="0">
                <a:solidFill>
                  <a:srgbClr val="3A3838"/>
                </a:solidFill>
                <a:sym typeface="Arial"/>
              </a:rPr>
              <a:t> / d3.js because:</a:t>
            </a:r>
          </a:p>
          <a:p>
            <a:pPr lvl="7">
              <a:buClr>
                <a:srgbClr val="3A3838"/>
              </a:buClr>
              <a:buSzPct val="100948"/>
            </a:pPr>
            <a:r>
              <a:rPr lang="en-US" sz="2000" dirty="0" smtClean="0">
                <a:solidFill>
                  <a:srgbClr val="3A3838"/>
                </a:solidFill>
              </a:rPr>
              <a:t>(1) browser </a:t>
            </a:r>
            <a:r>
              <a:rPr lang="en-US" sz="2000" dirty="0">
                <a:solidFill>
                  <a:srgbClr val="3A3838"/>
                </a:solidFill>
              </a:rPr>
              <a:t>based (anyone can use)</a:t>
            </a:r>
          </a:p>
          <a:p>
            <a:pPr lvl="7">
              <a:buClr>
                <a:srgbClr val="3A3838"/>
              </a:buClr>
              <a:buSzPct val="100948"/>
            </a:pPr>
            <a:r>
              <a:rPr lang="en-US" sz="2000" dirty="0" smtClean="0">
                <a:solidFill>
                  <a:srgbClr val="3A3838"/>
                </a:solidFill>
              </a:rPr>
              <a:t>(2) interaction</a:t>
            </a:r>
          </a:p>
          <a:p>
            <a:pPr lvl="7">
              <a:buClr>
                <a:srgbClr val="3A3838"/>
              </a:buClr>
              <a:buSzPct val="100948"/>
            </a:pPr>
            <a:r>
              <a:rPr lang="en-US" sz="2000" b="0" i="0" u="none" strike="noStrike" cap="none" dirty="0" smtClean="0">
                <a:solidFill>
                  <a:srgbClr val="3A3838"/>
                </a:solidFill>
                <a:sym typeface="Arial"/>
              </a:rPr>
              <a:t>(3) low-level graphics for control</a:t>
            </a:r>
          </a:p>
          <a:p>
            <a:pPr lvl="7">
              <a:buClr>
                <a:srgbClr val="3A3838"/>
              </a:buClr>
              <a:buSzPct val="100948"/>
            </a:pPr>
            <a:endParaRPr lang="en-US" sz="2000" dirty="0">
              <a:solidFill>
                <a:srgbClr val="3A3838"/>
              </a:solidFill>
            </a:endParaRPr>
          </a:p>
          <a:p>
            <a:pPr lvl="7">
              <a:buClr>
                <a:srgbClr val="3A3838"/>
              </a:buClr>
              <a:buSzPct val="100948"/>
            </a:pPr>
            <a:endParaRPr lang="en-US" sz="2000" b="0" i="0" u="none" strike="noStrike" cap="none" dirty="0" smtClean="0">
              <a:solidFill>
                <a:srgbClr val="3A3838"/>
              </a:solidFill>
              <a:sym typeface="Arial"/>
            </a:endParaRPr>
          </a:p>
          <a:p>
            <a:pPr lvl="7">
              <a:buClr>
                <a:srgbClr val="3A3838"/>
              </a:buClr>
              <a:buSzPct val="100948"/>
            </a:pPr>
            <a:r>
              <a:rPr lang="en-US" sz="2000" dirty="0" smtClean="0">
                <a:solidFill>
                  <a:srgbClr val="3A3838"/>
                </a:solidFill>
              </a:rPr>
              <a:t>Steps broken down:</a:t>
            </a:r>
          </a:p>
          <a:p>
            <a:pPr marL="342900" lvl="7" indent="-342900">
              <a:buClr>
                <a:srgbClr val="3A3838"/>
              </a:buClr>
              <a:buSzPct val="100948"/>
              <a:buFont typeface="Arial" panose="020B0604020202020204" pitchFamily="34" charset="0"/>
              <a:buChar char="•"/>
            </a:pPr>
            <a:r>
              <a:rPr lang="en-US" sz="2000" b="0" i="0" u="none" strike="noStrike" cap="none" dirty="0" smtClean="0">
                <a:solidFill>
                  <a:srgbClr val="3A3838"/>
                </a:solidFill>
                <a:sym typeface="Arial"/>
              </a:rPr>
              <a:t>Parse .</a:t>
            </a:r>
            <a:r>
              <a:rPr lang="en-US" sz="2000" b="0" i="0" u="none" strike="noStrike" cap="none" dirty="0" err="1" smtClean="0">
                <a:solidFill>
                  <a:srgbClr val="3A3838"/>
                </a:solidFill>
                <a:sym typeface="Arial"/>
              </a:rPr>
              <a:t>epw</a:t>
            </a:r>
            <a:r>
              <a:rPr lang="en-US" sz="2000" b="0" i="0" u="none" strike="noStrike" cap="none" dirty="0" smtClean="0">
                <a:solidFill>
                  <a:srgbClr val="3A3838"/>
                </a:solidFill>
                <a:sym typeface="Arial"/>
              </a:rPr>
              <a:t> file with </a:t>
            </a:r>
            <a:r>
              <a:rPr lang="en-US" sz="2000" b="0" i="0" u="none" strike="noStrike" cap="none" dirty="0" err="1" smtClean="0">
                <a:solidFill>
                  <a:srgbClr val="3A3838"/>
                </a:solidFill>
                <a:sym typeface="Arial"/>
              </a:rPr>
              <a:t>javascript</a:t>
            </a:r>
            <a:endParaRPr lang="en-US" sz="2000" b="0" i="0" u="none" strike="noStrike" cap="none" dirty="0" smtClean="0">
              <a:solidFill>
                <a:srgbClr val="3A3838"/>
              </a:solidFill>
              <a:sym typeface="Arial"/>
            </a:endParaRPr>
          </a:p>
          <a:p>
            <a:pPr marL="342900" lvl="7" indent="-342900">
              <a:buClr>
                <a:srgbClr val="3A3838"/>
              </a:buClr>
              <a:buSzPct val="100948"/>
              <a:buFont typeface="Arial" panose="020B0604020202020204" pitchFamily="34" charset="0"/>
              <a:buChar char="•"/>
            </a:pPr>
            <a:r>
              <a:rPr lang="en-US" sz="2000" dirty="0" smtClean="0">
                <a:solidFill>
                  <a:srgbClr val="3A3838"/>
                </a:solidFill>
              </a:rPr>
              <a:t>Setup page layout</a:t>
            </a:r>
          </a:p>
          <a:p>
            <a:pPr marL="342900" lvl="7" indent="-342900">
              <a:buClr>
                <a:srgbClr val="3A3838"/>
              </a:buClr>
              <a:buSzPct val="100948"/>
              <a:buFont typeface="Arial" panose="020B0604020202020204" pitchFamily="34" charset="0"/>
              <a:buChar char="•"/>
            </a:pPr>
            <a:r>
              <a:rPr lang="en-US" sz="2000" dirty="0" smtClean="0">
                <a:solidFill>
                  <a:srgbClr val="3A3838"/>
                </a:solidFill>
              </a:rPr>
              <a:t>Add basic </a:t>
            </a:r>
            <a:r>
              <a:rPr lang="en-US" sz="2000" dirty="0" err="1" smtClean="0">
                <a:solidFill>
                  <a:srgbClr val="3A3838"/>
                </a:solidFill>
              </a:rPr>
              <a:t>floodplot</a:t>
            </a:r>
            <a:r>
              <a:rPr lang="en-US" sz="2000" dirty="0" smtClean="0">
                <a:solidFill>
                  <a:srgbClr val="3A3838"/>
                </a:solidFill>
              </a:rPr>
              <a:t> (proof of data import)</a:t>
            </a:r>
          </a:p>
          <a:p>
            <a:pPr marL="342900" lvl="7" indent="-342900">
              <a:buClr>
                <a:srgbClr val="3A3838"/>
              </a:buClr>
              <a:buSzPct val="100948"/>
              <a:buFont typeface="Arial" panose="020B0604020202020204" pitchFamily="34" charset="0"/>
              <a:buChar char="•"/>
            </a:pPr>
            <a:r>
              <a:rPr lang="en-US" sz="2000" dirty="0" smtClean="0">
                <a:solidFill>
                  <a:srgbClr val="3A3838"/>
                </a:solidFill>
              </a:rPr>
              <a:t>Add SI/IP units conversions</a:t>
            </a:r>
          </a:p>
          <a:p>
            <a:pPr marL="342900" lvl="7" indent="-342900">
              <a:buClr>
                <a:srgbClr val="3A3838"/>
              </a:buClr>
              <a:buSzPct val="100948"/>
              <a:buFont typeface="Arial" panose="020B0604020202020204" pitchFamily="34" charset="0"/>
              <a:buChar char="•"/>
            </a:pPr>
            <a:r>
              <a:rPr lang="en-US" sz="2000" dirty="0" smtClean="0">
                <a:solidFill>
                  <a:srgbClr val="3A3838"/>
                </a:solidFill>
              </a:rPr>
              <a:t>Add </a:t>
            </a:r>
            <a:r>
              <a:rPr lang="en-US" sz="2000" dirty="0" err="1" smtClean="0">
                <a:solidFill>
                  <a:srgbClr val="3A3838"/>
                </a:solidFill>
              </a:rPr>
              <a:t>crossfilter</a:t>
            </a:r>
            <a:r>
              <a:rPr lang="en-US" sz="2000" dirty="0" smtClean="0">
                <a:solidFill>
                  <a:srgbClr val="3A3838"/>
                </a:solidFill>
              </a:rPr>
              <a:t> analysis</a:t>
            </a:r>
          </a:p>
          <a:p>
            <a:pPr marL="342900" lvl="7" indent="-342900">
              <a:buClr>
                <a:srgbClr val="3A3838"/>
              </a:buClr>
              <a:buSzPct val="100948"/>
              <a:buFont typeface="Arial" panose="020B0604020202020204" pitchFamily="34" charset="0"/>
              <a:buChar char="•"/>
            </a:pPr>
            <a:r>
              <a:rPr lang="en-US" sz="2000" b="0" i="0" u="none" strike="noStrike" cap="none" dirty="0" smtClean="0">
                <a:solidFill>
                  <a:srgbClr val="3A3838"/>
                </a:solidFill>
                <a:sym typeface="Arial"/>
              </a:rPr>
              <a:t>Add </a:t>
            </a:r>
            <a:r>
              <a:rPr lang="en-US" sz="2000" b="0" i="0" u="none" strike="noStrike" cap="none" dirty="0" err="1" smtClean="0">
                <a:solidFill>
                  <a:srgbClr val="3A3838"/>
                </a:solidFill>
                <a:sym typeface="Arial"/>
              </a:rPr>
              <a:t>Windrose</a:t>
            </a:r>
            <a:endParaRPr lang="en-US" sz="2000" b="0" i="0" u="none" strike="noStrike" cap="none" dirty="0">
              <a:solidFill>
                <a:srgbClr val="3A3838"/>
              </a:solidFill>
              <a:sym typeface="Arial"/>
            </a:endParaRPr>
          </a:p>
        </p:txBody>
      </p:sp>
      <p:pic>
        <p:nvPicPr>
          <p:cNvPr id="2" name="Picture 1"/>
          <p:cNvPicPr>
            <a:picLocks noChangeAspect="1"/>
          </p:cNvPicPr>
          <p:nvPr/>
        </p:nvPicPr>
        <p:blipFill>
          <a:blip r:embed="rId3"/>
          <a:stretch>
            <a:fillRect/>
          </a:stretch>
        </p:blipFill>
        <p:spPr>
          <a:xfrm>
            <a:off x="6774604" y="365126"/>
            <a:ext cx="4776891" cy="5910262"/>
          </a:xfrm>
          <a:prstGeom prst="rect">
            <a:avLst/>
          </a:prstGeom>
        </p:spPr>
      </p:pic>
    </p:spTree>
    <p:extLst>
      <p:ext uri="{BB962C8B-B14F-4D97-AF65-F5344CB8AC3E}">
        <p14:creationId xmlns:p14="http://schemas.microsoft.com/office/powerpoint/2010/main" val="325970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838200" y="365126"/>
            <a:ext cx="10515599" cy="627333"/>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rgbClr val="00A4E4"/>
              </a:buClr>
              <a:buSzPct val="25000"/>
              <a:buFont typeface="Arial Narrow"/>
              <a:buNone/>
            </a:pPr>
            <a:r>
              <a:rPr lang="en-US" sz="2454" dirty="0" err="1" smtClean="0"/>
              <a:t>epwvis</a:t>
            </a:r>
            <a:endParaRPr lang="en-US" sz="2454" b="1" i="0" u="none" strike="noStrike" cap="none" dirty="0">
              <a:solidFill>
                <a:srgbClr val="00A4E4"/>
              </a:solidFill>
              <a:latin typeface="Arial Narrow"/>
              <a:ea typeface="Arial Narrow"/>
              <a:cs typeface="Arial Narrow"/>
              <a:sym typeface="Arial Narrow"/>
            </a:endParaRPr>
          </a:p>
        </p:txBody>
      </p:sp>
      <p:sp>
        <p:nvSpPr>
          <p:cNvPr id="362" name="Shape 362"/>
          <p:cNvSpPr txBox="1"/>
          <p:nvPr/>
        </p:nvSpPr>
        <p:spPr>
          <a:xfrm>
            <a:off x="3258389" y="4509030"/>
            <a:ext cx="2923351" cy="1090341"/>
          </a:xfrm>
          <a:prstGeom prst="rect">
            <a:avLst/>
          </a:prstGeom>
          <a:noFill/>
          <a:ln>
            <a:noFill/>
          </a:ln>
        </p:spPr>
        <p:txBody>
          <a:bodyPr lIns="91425" tIns="45700" rIns="91425" bIns="45700" anchor="t" anchorCtr="0">
            <a:noAutofit/>
          </a:bodyPr>
          <a:lstStyle/>
          <a:p>
            <a:pPr>
              <a:buClr>
                <a:srgbClr val="3A3838"/>
              </a:buClr>
              <a:buSzPct val="100948"/>
            </a:pPr>
            <a:r>
              <a:rPr lang="en-US" sz="3200" dirty="0" smtClean="0">
                <a:solidFill>
                  <a:srgbClr val="3A3838"/>
                </a:solidFill>
                <a:latin typeface="+mj-lt"/>
              </a:rPr>
              <a:t>↑ </a:t>
            </a:r>
            <a:r>
              <a:rPr lang="en-US" sz="3200" b="0" i="0" u="none" strike="noStrike" cap="none" dirty="0" smtClean="0">
                <a:solidFill>
                  <a:srgbClr val="3A3838"/>
                </a:solidFill>
                <a:latin typeface="+mj-lt"/>
                <a:sym typeface="Arial"/>
              </a:rPr>
              <a:t>Convert this</a:t>
            </a:r>
          </a:p>
          <a:p>
            <a:pPr marR="0" lvl="0" algn="l" rtl="0">
              <a:lnSpc>
                <a:spcPct val="100000"/>
              </a:lnSpc>
              <a:spcBef>
                <a:spcPts val="0"/>
              </a:spcBef>
              <a:spcAft>
                <a:spcPts val="0"/>
              </a:spcAft>
              <a:buClr>
                <a:srgbClr val="3A3838"/>
              </a:buClr>
              <a:buSzPct val="100948"/>
            </a:pPr>
            <a:endParaRPr lang="en-US" sz="3200" dirty="0">
              <a:solidFill>
                <a:srgbClr val="3A3838"/>
              </a:solidFill>
              <a:latin typeface="+mj-lt"/>
            </a:endParaRPr>
          </a:p>
          <a:p>
            <a:pPr marR="0" lvl="0" algn="r" rtl="0">
              <a:lnSpc>
                <a:spcPct val="100000"/>
              </a:lnSpc>
              <a:spcBef>
                <a:spcPts val="0"/>
              </a:spcBef>
              <a:spcAft>
                <a:spcPts val="0"/>
              </a:spcAft>
              <a:buClr>
                <a:srgbClr val="3A3838"/>
              </a:buClr>
              <a:buSzPct val="100948"/>
            </a:pPr>
            <a:r>
              <a:rPr lang="en-US" sz="3200" b="0" i="0" u="none" strike="noStrike" cap="none" dirty="0" smtClean="0">
                <a:solidFill>
                  <a:srgbClr val="3A3838"/>
                </a:solidFill>
                <a:latin typeface="+mj-lt"/>
                <a:sym typeface="Arial"/>
              </a:rPr>
              <a:t>Into this →</a:t>
            </a:r>
          </a:p>
        </p:txBody>
      </p:sp>
      <p:pic>
        <p:nvPicPr>
          <p:cNvPr id="7" name="Picture 6"/>
          <p:cNvPicPr>
            <a:picLocks noChangeAspect="1"/>
          </p:cNvPicPr>
          <p:nvPr/>
        </p:nvPicPr>
        <p:blipFill>
          <a:blip r:embed="rId3"/>
          <a:stretch>
            <a:fillRect/>
          </a:stretch>
        </p:blipFill>
        <p:spPr>
          <a:xfrm>
            <a:off x="126999" y="1116548"/>
            <a:ext cx="9186133" cy="2998252"/>
          </a:xfrm>
          <a:prstGeom prst="rect">
            <a:avLst/>
          </a:prstGeom>
        </p:spPr>
      </p:pic>
      <p:pic>
        <p:nvPicPr>
          <p:cNvPr id="5" name="Picture 4"/>
          <p:cNvPicPr>
            <a:picLocks noChangeAspect="1"/>
          </p:cNvPicPr>
          <p:nvPr/>
        </p:nvPicPr>
        <p:blipFill>
          <a:blip r:embed="rId4"/>
          <a:stretch>
            <a:fillRect/>
          </a:stretch>
        </p:blipFill>
        <p:spPr>
          <a:xfrm>
            <a:off x="7048499" y="3250404"/>
            <a:ext cx="4774163" cy="3607595"/>
          </a:xfrm>
          <a:prstGeom prst="rect">
            <a:avLst/>
          </a:prstGeom>
        </p:spPr>
      </p:pic>
    </p:spTree>
    <p:extLst>
      <p:ext uri="{BB962C8B-B14F-4D97-AF65-F5344CB8AC3E}">
        <p14:creationId xmlns:p14="http://schemas.microsoft.com/office/powerpoint/2010/main" val="45146996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2327</Words>
  <Application>Microsoft Office PowerPoint</Application>
  <PresentationFormat>Widescreen</PresentationFormat>
  <Paragraphs>377</Paragraphs>
  <Slides>56</Slides>
  <Notes>56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56</vt:i4>
      </vt:variant>
    </vt:vector>
  </HeadingPairs>
  <TitlesOfParts>
    <vt:vector size="64" baseType="lpstr">
      <vt:lpstr>Arial</vt:lpstr>
      <vt:lpstr>Arial Narrow</vt:lpstr>
      <vt:lpstr>Roboto</vt:lpstr>
      <vt:lpstr>Calibri</vt:lpstr>
      <vt:lpstr>Office Theme</vt:lpstr>
      <vt:lpstr>material</vt:lpstr>
      <vt:lpstr>1_Office Theme</vt:lpstr>
      <vt:lpstr>2_Office Theme</vt:lpstr>
      <vt:lpstr>PowerPoint Presentation</vt:lpstr>
      <vt:lpstr>PowerPoint Presentation</vt:lpstr>
      <vt:lpstr>Examples (25 min)</vt:lpstr>
      <vt:lpstr>epwmap ladybug.tools/epwmap</vt:lpstr>
      <vt:lpstr>PowerPoint Presentation</vt:lpstr>
      <vt:lpstr>epwvis https://mdahlhausen.github.io/epwvis/</vt:lpstr>
      <vt:lpstr>epwvis</vt:lpstr>
      <vt:lpstr>epwvis</vt:lpstr>
      <vt:lpstr>epwvis</vt:lpstr>
      <vt:lpstr>epwvis</vt:lpstr>
      <vt:lpstr>PowerPoint Presentation</vt:lpstr>
      <vt:lpstr>Glazing and Winter Comfort Tool  http://www.payette.com/building-science/glazing-and-winter-comfort-tool</vt:lpstr>
      <vt:lpstr>PERIMETER HEAT</vt:lpstr>
      <vt:lpstr>If this were well insulated</vt:lpstr>
      <vt:lpstr>We wouldn’t need this</vt:lpstr>
      <vt:lpstr>We wouldn’t need this</vt:lpstr>
      <vt:lpstr>We wouldn’t need this</vt:lpstr>
      <vt:lpstr>Degrading your Window U-Value by Heating the Inner Surface </vt:lpstr>
      <vt:lpstr>CAUSES OF WINTER DISCOMFORT</vt:lpstr>
      <vt:lpstr>Radiant Discomfort (Full-body Discomfort) </vt:lpstr>
      <vt:lpstr>Radiant Discomfort (Full-body Discomfort) </vt:lpstr>
      <vt:lpstr>Radiant Discomfort (Full-body Discomfort) </vt:lpstr>
      <vt:lpstr>Draft Discomfort (Ankle Discomfort) </vt:lpstr>
      <vt:lpstr>Draft Discomfort (Ankle Discomfort) </vt:lpstr>
      <vt:lpstr>EVOLUTION OF A TOOL</vt:lpstr>
      <vt:lpstr>EVOLUTION OF A TOOL</vt:lpstr>
      <vt:lpstr>EVOLUTION OF A TOOL</vt:lpstr>
      <vt:lpstr>EVOLUTION OF A TOOL</vt:lpstr>
      <vt:lpstr>EVOLUTION OF A TOOL</vt:lpstr>
      <vt:lpstr>EVOLUTION OF A TOOL</vt:lpstr>
      <vt:lpstr>EVOLUTION OF A TOOL</vt:lpstr>
      <vt:lpstr>EVOLUTION OF A TOOL</vt:lpstr>
      <vt:lpstr>EVOLUTION OF A TOOL</vt:lpstr>
      <vt:lpstr>EVOLUTION OF A TOOL</vt:lpstr>
      <vt:lpstr>ladybug web tools http://www.ladybug.tools/ladybug-web/analemma-3d/analemma-3d-r18.html  three.js, google maps</vt:lpstr>
      <vt:lpstr>A Dilemma of Analemmas</vt:lpstr>
      <vt:lpstr>Want this - fast, easy, simple</vt:lpstr>
      <vt:lpstr>Where is the Sun going to be?</vt:lpstr>
      <vt:lpstr>Today Sun position is an app</vt:lpstr>
      <vt:lpstr>Source code: lots of it</vt:lpstr>
      <vt:lpstr>Looked at 3 JavaScript scripts</vt:lpstr>
      <vt:lpstr>Agafonkin: SunCalc.js</vt:lpstr>
      <vt:lpstr>Bostock: Solar Calculator</vt:lpstr>
      <vt:lpstr>NOAA: Solar Calculator </vt:lpstr>
      <vt:lpstr>Ladybug Web: solarCalculator</vt:lpstr>
      <vt:lpstr>Code</vt:lpstr>
      <vt:lpstr>Shadow Range Calcs &amp; More</vt:lpstr>
      <vt:lpstr>PowerPoint Presentation</vt:lpstr>
      <vt:lpstr>Choosing a language for your project</vt:lpstr>
      <vt:lpstr>Workshop (40 min)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Dahlhausen</cp:lastModifiedBy>
  <cp:revision>6</cp:revision>
  <dcterms:modified xsi:type="dcterms:W3CDTF">2017-06-14T01:57:25Z</dcterms:modified>
</cp:coreProperties>
</file>